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9" r:id="rId4"/>
    <p:sldId id="275" r:id="rId5"/>
    <p:sldId id="267" r:id="rId6"/>
    <p:sldId id="274" r:id="rId7"/>
    <p:sldId id="298" r:id="rId8"/>
    <p:sldId id="295" r:id="rId9"/>
    <p:sldId id="308" r:id="rId10"/>
    <p:sldId id="301" r:id="rId11"/>
    <p:sldId id="266" r:id="rId12"/>
    <p:sldId id="258" r:id="rId13"/>
    <p:sldId id="268" r:id="rId14"/>
    <p:sldId id="261" r:id="rId15"/>
    <p:sldId id="269" r:id="rId16"/>
    <p:sldId id="292" r:id="rId17"/>
    <p:sldId id="305" r:id="rId18"/>
    <p:sldId id="281" r:id="rId19"/>
    <p:sldId id="299" r:id="rId20"/>
    <p:sldId id="300" r:id="rId21"/>
    <p:sldId id="304" r:id="rId22"/>
    <p:sldId id="279" r:id="rId23"/>
    <p:sldId id="284" r:id="rId24"/>
    <p:sldId id="280" r:id="rId25"/>
    <p:sldId id="270" r:id="rId26"/>
    <p:sldId id="263" r:id="rId27"/>
    <p:sldId id="272" r:id="rId28"/>
    <p:sldId id="264" r:id="rId29"/>
    <p:sldId id="271" r:id="rId30"/>
    <p:sldId id="306" r:id="rId31"/>
    <p:sldId id="276" r:id="rId32"/>
    <p:sldId id="277" r:id="rId33"/>
    <p:sldId id="278" r:id="rId34"/>
    <p:sldId id="291" r:id="rId35"/>
    <p:sldId id="309" r:id="rId36"/>
    <p:sldId id="288" r:id="rId37"/>
    <p:sldId id="302" r:id="rId38"/>
    <p:sldId id="289" r:id="rId39"/>
    <p:sldId id="262" r:id="rId40"/>
    <p:sldId id="307" r:id="rId41"/>
    <p:sldId id="285" r:id="rId42"/>
    <p:sldId id="287" r:id="rId43"/>
    <p:sldId id="283" r:id="rId44"/>
    <p:sldId id="286" r:id="rId45"/>
    <p:sldId id="294" r:id="rId46"/>
    <p:sldId id="29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DED0"/>
    <a:srgbClr val="E1E9F2"/>
    <a:srgbClr val="0C2240"/>
    <a:srgbClr val="D39F10"/>
    <a:srgbClr val="54C1FE"/>
    <a:srgbClr val="0A843D"/>
    <a:srgbClr val="FEC018"/>
    <a:srgbClr val="1C4F8F"/>
    <a:srgbClr val="F0E9DA"/>
    <a:srgbClr val="D4F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3"/>
    <p:restoredTop sz="95840"/>
  </p:normalViewPr>
  <p:slideViewPr>
    <p:cSldViewPr snapToGrid="0">
      <p:cViewPr>
        <p:scale>
          <a:sx n="100" d="100"/>
          <a:sy n="100" d="100"/>
        </p:scale>
        <p:origin x="1096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404D-F676-1447-B320-D8E9BE084409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E8834-690E-6A45-814F-91A3AE4A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6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”additional hardware” = extra BCP in 892</a:t>
            </a:r>
          </a:p>
          <a:p>
            <a:r>
              <a:rPr lang="en-US" dirty="0"/>
              <a:t>Prepare hardware for test beams = take apart test stand in 892 and put it back together in H4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40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42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comparison to the boosted H to 4 photon analysis!!!  Also, mention the Run 2 proof-of-concept study analyzing Run 2 with the </a:t>
            </a:r>
            <a:r>
              <a:rPr lang="en-US" dirty="0" err="1"/>
              <a:t>hgg</a:t>
            </a:r>
            <a:r>
              <a:rPr lang="en-US" dirty="0"/>
              <a:t> group’s new framework….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48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62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Pseudoscalar mass bounded low by photons being collimated (booste</a:t>
            </a: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 photons search)</a:t>
            </a:r>
            <a:r>
              <a:rPr lang="en-US" sz="1200" b="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and high by Higgs mass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Only use gluon fusion because it’s a clean production mode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CDDDE"/>
                </a:solidFill>
                <a:effectLst/>
                <a:latin typeface="??"/>
              </a:rPr>
              <a:t>pi0 can merge or lose a photon and that's how we fake a photon</a:t>
            </a:r>
            <a:endParaRPr lang="en-US" sz="1200" b="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51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79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Important to note why each variable is used as a cut. Supercluster is a region in (</a:t>
                </a:r>
                <a:r>
                  <a:rPr lang="en-US" dirty="0" err="1"/>
                  <a:t>eta,phi</a:t>
                </a:r>
                <a:r>
                  <a:rPr lang="en-US" dirty="0"/>
                  <a:t>) space that contains all of photon candidate’s energy in a small eta window and an extended phi window. Extended range in phi is needed due to bending of the particle’s path due to the magnetic field.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R9: </a:t>
                </a:r>
                <a:r>
                  <a: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Ratio of energy deposited in ECAL inside 3x3 crystals centered on the most energetic crystal in the supercluster and the supercluster energy.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H/E: Ratio of energy deposited in nearest HCAL tower 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and energy deposited in its supercluster.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err="1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Sigma_ieie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: </a:t>
                </a:r>
                <a:r>
                  <a: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Energy weighted standard deviation of a single crystal’s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C22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within 5x5 crystals centered at the crystal with maximum energy.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0C22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Important to note why each variable is used as a cut. Supercluster is a region in (</a:t>
                </a:r>
                <a:r>
                  <a:rPr lang="en-US" dirty="0" err="1"/>
                  <a:t>eta,phi</a:t>
                </a:r>
                <a:r>
                  <a:rPr lang="en-US" dirty="0"/>
                  <a:t>) space that contains all of photon candidate’s energy in a small eta window and an extended phi window. Extended range in phi is needed due to bending of the particle’s path due to the magnetic field.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R9: </a:t>
                </a:r>
                <a:r>
                  <a: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Ratio of energy deposited in ECAL inside 3x3 crystals centered on the most energetic crystal in the supercluster and the supercluster energy.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H/E: Ratio of energy deposited in nearest HCAL tower 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and energy deposited in its supercluster.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err="1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Sigma_ieie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: </a:t>
                </a:r>
                <a:r>
                  <a: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Energy weighted standard deviation of a single crystal’s </a:t>
                </a:r>
                <a:r>
                  <a:rPr lang="en-US" b="0" i="0" dirty="0">
                    <a:solidFill>
                      <a:srgbClr val="0C2240"/>
                    </a:solidFill>
                    <a:latin typeface="Cambria Math" panose="02040503050406030204" pitchFamily="18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𝜂</a:t>
                </a:r>
                <a:r>
                  <a: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within 5x5 crystals centered at the crystal with maximum energy.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0C22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65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note why each variable is used as a cut. Not important to mention the values beyond resolution(?) of photons below 15 GeV</a:t>
            </a:r>
          </a:p>
          <a:p>
            <a:r>
              <a:rPr lang="en-US" dirty="0"/>
              <a:t>TALK ABOUT WHAT EVERY VARIABLE MEANS!!!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07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selections are optimized for low mass diphoton search, the requirement of at least one diphoton ensure that photons are sufficiently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32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y1  y2</a:t>
            </a:r>
          </a:p>
          <a:p>
            <a:r>
              <a:rPr lang="en-US" dirty="0"/>
              <a:t>y3  y4</a:t>
            </a:r>
          </a:p>
          <a:p>
            <a:r>
              <a:rPr lang="en-US" dirty="0"/>
              <a:t>Maybe make these bigger or just pick one and put the rest in backup?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6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02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12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06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04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11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SzPct val="80000"/>
                  <a:buNone/>
                  <a:tabLst>
                    <a:tab pos="1057275" algn="l"/>
                  </a:tabLst>
                </a:pPr>
                <a:r>
                  <a:rPr lang="en-US" sz="12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Signal Region: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115&lt;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𝛾𝛾𝛾𝛾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&lt;135</m:t>
                    </m:r>
                  </m:oMath>
                </a14:m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GeV</a:t>
                </a:r>
              </a:p>
              <a:p>
                <a:pPr marL="0" indent="0">
                  <a:buSzPct val="80000"/>
                  <a:buNone/>
                  <a:tabLst>
                    <a:tab pos="1057275" algn="l"/>
                  </a:tabLst>
                </a:pPr>
                <a:r>
                  <a:rPr lang="en-US" sz="12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Sideband Region: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110&lt;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𝛾𝛾𝛾𝛾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&lt;115)</m:t>
                    </m:r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∪(</m:t>
                    </m:r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135&lt;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𝛾𝛾𝛾𝛾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&lt;180)</m:t>
                    </m:r>
                  </m:oMath>
                </a14:m>
                <a:r>
                  <a:rPr lang="en-US" sz="12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GeV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SzPct val="80000"/>
                  <a:buNone/>
                  <a:tabLst>
                    <a:tab pos="1057275" algn="l"/>
                  </a:tabLst>
                </a:pPr>
                <a:r>
                  <a:rPr lang="en-US" sz="12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Signal Region: </a:t>
                </a:r>
                <a:r>
                  <a:rPr lang="en-US" sz="1200" b="0" i="0">
                    <a:solidFill>
                      <a:srgbClr val="0C2340"/>
                    </a:solidFill>
                    <a:latin typeface="Cambria Math" panose="02040503050406030204" pitchFamily="18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115&lt;𝑚_𝛾𝛾𝛾𝛾&lt;135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GeV</a:t>
                </a:r>
              </a:p>
              <a:p>
                <a:pPr marL="0" indent="0">
                  <a:buSzPct val="80000"/>
                  <a:buNone/>
                  <a:tabLst>
                    <a:tab pos="1057275" algn="l"/>
                  </a:tabLst>
                </a:pPr>
                <a:r>
                  <a:rPr lang="en-US" sz="12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Sideband Region: </a:t>
                </a:r>
                <a:r>
                  <a:rPr lang="en-US" sz="1200" b="1" i="0">
                    <a:solidFill>
                      <a:srgbClr val="0C2340"/>
                    </a:solidFill>
                    <a:latin typeface="Cambria Math" panose="02040503050406030204" pitchFamily="18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</a:t>
                </a:r>
                <a:r>
                  <a:rPr lang="en-US" sz="1200" b="0" i="0">
                    <a:solidFill>
                      <a:srgbClr val="0C2340"/>
                    </a:solidFill>
                    <a:latin typeface="Cambria Math" panose="02040503050406030204" pitchFamily="18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110&lt;𝑚_𝛾𝛾𝛾𝛾&lt;115)</a:t>
                </a:r>
                <a:r>
                  <a:rPr lang="en-US" sz="1200" b="0" i="0">
                    <a:solidFill>
                      <a:srgbClr val="0C234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MU Serif Roman" panose="02000603000000000000" pitchFamily="2" charset="0"/>
                  </a:rPr>
                  <a:t>∪(</a:t>
                </a:r>
                <a:r>
                  <a:rPr lang="en-US" sz="1200" b="0" i="0">
                    <a:solidFill>
                      <a:srgbClr val="0C2340"/>
                    </a:solidFill>
                    <a:latin typeface="Cambria Math" panose="02040503050406030204" pitchFamily="18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135&lt;𝑚_𝛾𝛾𝛾𝛾&lt;180)</a:t>
                </a:r>
                <a:r>
                  <a:rPr lang="en-US" sz="12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GeV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22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95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</a:t>
            </a: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Only testing events from the event selection BDT are used. Line 384 AN. Don’t need to mention it since it’s distracting.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Category boundary cuts have not been applied before generating signal models yet due to issues with that step, although normally these cuts would be applied.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53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9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/>
                  <a:t>Need 100k events for deep learning model</a:t>
                </a:r>
              </a:p>
              <a:p>
                <a:pPr marL="0" indent="0">
                  <a:buSzPct val="80000"/>
                  <a:buNone/>
                  <a:tabLst>
                    <a:tab pos="1057275" algn="l"/>
                  </a:tabLst>
                </a:pPr>
                <a:r>
                  <a:rPr lang="en-US" sz="12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Facts about previous analysis: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Run 2 analysis looked at 2016–2018 data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132 fb</a:t>
                </a:r>
                <a:r>
                  <a:rPr lang="en-US" sz="1200" baseline="30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-1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of raw statistics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Set limits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𝑝𝑝</m:t>
                        </m:r>
                        <m: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h</m:t>
                        </m:r>
                      </m:e>
                    </m:d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 × </m:t>
                    </m:r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𝐵𝑟</m:t>
                    </m:r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h</m:t>
                    </m:r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𝑎𝑎</m:t>
                    </m:r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𝛾𝛾𝛾𝛾</m:t>
                    </m:r>
                    <m:r>
                      <a:rPr lang="en-US" sz="1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of 0.80 fb for m</a:t>
                </a:r>
                <a:r>
                  <a:rPr lang="en-US" sz="1200" baseline="-25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15 GeV and 0.26 fb for m</a:t>
                </a:r>
                <a:r>
                  <a:rPr lang="en-US" sz="1200" baseline="-25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62 GeV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/>
                  <a:t>Need 100k events for deep learning model</a:t>
                </a:r>
              </a:p>
              <a:p>
                <a:pPr marL="0" indent="0">
                  <a:buSzPct val="80000"/>
                  <a:buNone/>
                  <a:tabLst>
                    <a:tab pos="1057275" algn="l"/>
                  </a:tabLst>
                </a:pPr>
                <a:r>
                  <a:rPr lang="en-US" sz="12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Facts about previous analysis: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Run 2 analysis looked at 2016–2018 data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132 fb</a:t>
                </a:r>
                <a:r>
                  <a:rPr lang="en-US" sz="1200" baseline="30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-1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of raw statistics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Set limits on </a:t>
                </a:r>
                <a:r>
                  <a:rPr lang="en-US" sz="1200" b="0" i="0">
                    <a:solidFill>
                      <a:srgbClr val="0C2340"/>
                    </a:solidFill>
                    <a:latin typeface="Cambria Math" panose="02040503050406030204" pitchFamily="18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𝜎(𝑝𝑝→ℎ)  × 𝐵𝑟(ℎ→𝑎𝑎→𝛾𝛾𝛾𝛾)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of 0.80 fb for m</a:t>
                </a:r>
                <a:r>
                  <a:rPr lang="en-US" sz="1200" baseline="-25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15 GeV and 0.26 fb for m</a:t>
                </a:r>
                <a:r>
                  <a:rPr lang="en-US" sz="1200" baseline="-25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</a:t>
                </a:r>
                <a:r>
                  <a:rPr lang="en-US" sz="1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62 GeV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55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9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particles masses EXCLUDING NEUTRINOS!</a:t>
            </a:r>
          </a:p>
          <a:p>
            <a:r>
              <a:rPr lang="en-US" dirty="0"/>
              <a:t>Shortcomings: hierarchy problem, neutrino masses, dark matter</a:t>
            </a:r>
          </a:p>
          <a:p>
            <a:r>
              <a:rPr lang="en-US" dirty="0"/>
              <a:t>Note that hierarchy problem is related to the EW scale (Higgs VEV) being so small relative to Planck scale NOT the Higgs mass.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46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7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7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32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6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91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8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Transverse is anything radially outwards, i.e., transverse to the beam direction, 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699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35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note why each variable is used as a cut. Not important to mention the values beyond resolution(?) of photons below 15 GeV</a:t>
            </a:r>
          </a:p>
          <a:p>
            <a:r>
              <a:rPr lang="en-US" dirty="0"/>
              <a:t>ON A HIGHER LEVEL (NOT ABOUT CANDIDATES):</a:t>
            </a:r>
          </a:p>
          <a:p>
            <a:r>
              <a:rPr lang="en-US" dirty="0"/>
              <a:t>HLT cuts are applied such that simulation and data align</a:t>
            </a:r>
          </a:p>
          <a:p>
            <a:r>
              <a:rPr lang="en-US" dirty="0"/>
              <a:t>Options 1-3 mimic cuts for </a:t>
            </a:r>
            <a:r>
              <a:rPr lang="en-US" dirty="0" err="1"/>
              <a:t>miniAOD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80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”And more” can refer to additional sources of CP-violation. Higgs could be a pseudo-Goldstone boson from a greater gauge group, which would explain the low mass.  There could also be an answer to unified gauge coupling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1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22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06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654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049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66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798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59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47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4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>
                <a:tab pos="1057275" algn="l"/>
              </a:tabLst>
              <a:defRPr/>
            </a:pPr>
            <a:r>
              <a:rPr lang="en-US" sz="1200" dirty="0"/>
              <a:t>Absolute calibration from Zee events. More calibration is done, but this is one part of it. </a:t>
            </a: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All crystals used to trigger because we have high speed optics (cables) and can process data faster (FPGA).</a:t>
            </a:r>
          </a:p>
          <a:p>
            <a:pPr lvl="0">
              <a:lnSpc>
                <a:spcPct val="120000"/>
              </a:lnSpc>
              <a:buSzPct val="80000"/>
              <a:tabLst>
                <a:tab pos="1057275" algn="l"/>
              </a:tabLs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4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20000"/>
              </a:lnSpc>
              <a:buSzPct val="80000"/>
              <a:tabLst>
                <a:tab pos="1057275" algn="l"/>
              </a:tabLst>
            </a:pPr>
            <a:r>
              <a:rPr lang="en-US" b="0" i="0" dirty="0">
                <a:solidFill>
                  <a:srgbClr val="DCDDDE"/>
                </a:solidFill>
                <a:effectLst/>
                <a:latin typeface="??"/>
              </a:rPr>
              <a:t>All crystals to trigger because we have high speed optics (cables) and by the processing (FPGA). Can now use full timing and spatial precision of ECAL (improve resolution).</a:t>
            </a:r>
            <a:endParaRPr lang="en-US" sz="12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0">
              <a:lnSpc>
                <a:spcPct val="120000"/>
              </a:lnSpc>
              <a:buSzPct val="80000"/>
              <a:tabLst>
                <a:tab pos="1057275" algn="l"/>
              </a:tabLst>
            </a:pP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Verify firmware mapping of registers on BCP</a:t>
            </a:r>
          </a:p>
          <a:p>
            <a:pPr lvl="0">
              <a:lnSpc>
                <a:spcPct val="120000"/>
              </a:lnSpc>
              <a:buSzPct val="80000"/>
              <a:tabLst>
                <a:tab pos="1057275" algn="l"/>
              </a:tabLst>
            </a:pP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Each ECAL corresponds to a readout channel. Wrote tests to verify long-term channel stability (errors, alignment of messages/words)</a:t>
            </a:r>
          </a:p>
          <a:p>
            <a:pPr lvl="0">
              <a:lnSpc>
                <a:spcPct val="120000"/>
              </a:lnSpc>
              <a:buSzPct val="80000"/>
              <a:tabLst>
                <a:tab pos="1057275" algn="l"/>
              </a:tabLst>
            </a:pP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Develop high-level software for writing/reading BCP registers and executing commands on hardware (configure, align BCP, optimize pedestal ADCs from APD voltage)</a:t>
            </a:r>
          </a:p>
          <a:p>
            <a:pPr lvl="1">
              <a:lnSpc>
                <a:spcPct val="120000"/>
              </a:lnSpc>
              <a:buSzPct val="80000"/>
              <a:tabLst>
                <a:tab pos="1057275" algn="l"/>
              </a:tabLst>
            </a:pP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Originally run on </a:t>
            </a:r>
            <a:r>
              <a:rPr lang="en-US" sz="12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lpGBT</a:t>
            </a: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(on FE) vs now running on ELM (on BCP) for increased speed</a:t>
            </a:r>
          </a:p>
          <a:p>
            <a:pPr lvl="1">
              <a:lnSpc>
                <a:spcPct val="120000"/>
              </a:lnSpc>
              <a:buSzPct val="80000"/>
              <a:tabLst>
                <a:tab pos="1057275" algn="l"/>
              </a:tabLst>
            </a:pP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Updated high-level software to accommodate firmware change allowing for multiple trigger towers per BCP</a:t>
            </a:r>
          </a:p>
          <a:p>
            <a:pPr lvl="0">
              <a:lnSpc>
                <a:spcPct val="120000"/>
              </a:lnSpc>
              <a:buSzPct val="80000"/>
              <a:tabLst>
                <a:tab pos="1057275" algn="l"/>
              </a:tabLst>
            </a:pP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Write tests to check patch panel 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>
                <a:tab pos="1057275" algn="l"/>
              </a:tabLst>
              <a:defRPr/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Updated high-level software to accommodate firmware change allowing for multiple trigger towers per BCP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>
                <a:tab pos="1057275" algn="l"/>
              </a:tabLst>
              <a:defRPr/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Originally run on </a:t>
            </a:r>
            <a:r>
              <a:rPr lang="en-US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lpGBT</a:t>
            </a: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(on FE) vs now running on ELM (on BCP) for increased speed</a:t>
            </a:r>
            <a:endParaRPr lang="en-US" sz="12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0">
              <a:lnSpc>
                <a:spcPct val="120000"/>
              </a:lnSpc>
              <a:buSzPct val="80000"/>
              <a:tabLst>
                <a:tab pos="1057275" algn="l"/>
              </a:tabLst>
            </a:pP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Convert test software procedures for test beams</a:t>
            </a:r>
          </a:p>
          <a:p>
            <a:pPr lvl="0">
              <a:lnSpc>
                <a:spcPct val="120000"/>
              </a:lnSpc>
              <a:buSzPct val="80000"/>
              <a:tabLst>
                <a:tab pos="1057275" algn="l"/>
              </a:tabLst>
            </a:pPr>
            <a:r>
              <a:rPr lang="en-US" sz="1200" dirty="0"/>
              <a:t>Passive motherboard is from current ECAL hardware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>
                <a:tab pos="1057275" algn="l"/>
              </a:tabLst>
              <a:defRPr/>
            </a:pPr>
            <a:r>
              <a:rPr lang="en-US" sz="1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(configure, align words, optimize pedestal ADCs from APD voltage)</a:t>
            </a:r>
            <a:endParaRPr lang="en-US" sz="1200" dirty="0"/>
          </a:p>
          <a:p>
            <a:pPr lvl="0">
              <a:lnSpc>
                <a:spcPct val="120000"/>
              </a:lnSpc>
              <a:buSzPct val="80000"/>
              <a:tabLst>
                <a:tab pos="1057275" algn="l"/>
              </a:tabLst>
            </a:pPr>
            <a:r>
              <a:rPr lang="en-US" sz="1200" dirty="0"/>
              <a:t>Took test beam shifts, preparation of high-level software for real-world environment rather for tests. My part in the analysis involves generating templates of signal shape from physics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6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DF7A-2082-7F3B-AD15-A3471AC14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2D03D-5514-E24C-791B-EBE7A8C35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47735-DF3B-8AEC-4C57-FD91EE6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A9A87-692B-6544-AADB-1AADD5962B94}" type="datetime1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D46FA-4587-389D-A6A4-1A465E2D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4CA83-B82B-BAC3-B23A-8D0D9A21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56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63A8-643A-19F7-39C4-A3339F37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2B3C1-3353-DAB5-1C86-D986153E8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CF00A-3F4E-3ADA-6F23-252DB4EA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553E-8AE9-3342-8685-57FCF064FBB1}" type="datetime1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1E42F-7DDF-BEE2-95F5-BA2BF04D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0EEFD-64A8-30D7-D404-F1B15D1D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7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1454EF-C654-C493-5854-10E153397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AB784-E566-9A18-7C87-6DC84828A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57696-54AA-9AF9-4939-57F511AD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09EE-5871-1D41-A852-EB94506BB9A0}" type="datetime1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4A68F-4C4D-B6A7-F907-1C8C5E962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5E82C-FBF2-7847-1D1E-15595534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6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A2E4-D07C-8B9C-430A-1DA64B3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FFFB-6613-77FB-142D-36D39C074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D8A4C-7211-60E4-8CAF-48132E97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FEA2-7E54-CB47-821B-587BCD6E0616}" type="datetime1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5C877-E9B2-D78B-43BD-A5B8DC2E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6277D-9903-1D12-93F2-E49490C4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B584-14ED-7FA7-1E19-3AE829E1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DB8A1-C2A4-1FC7-D32E-85C5B463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5DDBF-0BE0-FC78-3A26-799F1158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24CA-3949-D742-8126-B0F7A5C4F89C}" type="datetime1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7CBAE-D8DF-2AF1-F9BC-E8517DFE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62F34-6F2F-3E7B-199A-ED483C67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3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37A8-4D57-14AC-8AC8-9A4C2D3F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9A9-B880-C6AE-5E50-C81A7EC54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E8A04-2074-CC0E-4C16-F333F079B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D7231-F914-07BA-DDE8-6BA68646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40250-D309-DE4E-A5A7-9DFEAB0ADA6C}" type="datetime1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99A50-7BF9-D3D3-F077-F2A29ED8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63CD6-2B76-BCBA-5026-3566212F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3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D8B7-2007-D8CA-3721-573402E1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0B0F3-A98C-33CD-20B1-02F2A2D98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138E0-907A-0BC7-C88C-AA9D0BE9A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1A5A2-A139-F957-7C51-2885311CE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989FA-1B00-3975-01AE-229F3EB0C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A0D57-8EA1-6633-D884-7AF6752D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2C3E-8627-9641-9315-733C8E7F9BB7}" type="datetime1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06563F-4D1A-ACC8-ADB9-A0CCFACA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7A177-008A-AC52-0B8F-0F7B52DA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5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C0A7-7AE3-BE31-D75A-97C684EC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62DC7B-A893-7D6A-D796-512487951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404A4-B50D-F34F-93C6-237765EBAA6A}" type="datetime1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BB044-FB29-9921-403C-E4EC91179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9142D-820A-709D-A418-58198390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7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FD988-BEFD-2873-1CA7-3FC24826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FBE-64F3-0C4C-A6FC-D5AE78834B8A}" type="datetime1">
              <a:rPr lang="en-US" smtClean="0"/>
              <a:t>12/8/23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B7D25-FD1B-7553-11CD-435AD8A27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5107E-43EA-8C9A-64CB-E8A0FD24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7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80FD-6C8E-BB4C-F600-9E30D12C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6856D-F74A-4970-FF07-9C7B7EAC1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3D976-2F98-754D-CC5C-9776CBBE2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4EA3B-9522-CC1F-A285-63494B63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0B95-3E85-0A44-B37F-608AEFF4D57F}" type="datetime1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36962-1AC9-DD8F-223E-FAD3EEE3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940DE-26E1-E447-873E-5AB80143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0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1313-74D0-A2ED-387C-365F64C4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03D6B-C3C0-11A2-8E41-B086CFC1F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6CA3A-8CDB-5235-E9EC-79E38D3E1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E645F-FCCE-C39E-B52D-9602E932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8E65-46C1-4F4E-A7AF-A16B4C021C0D}" type="datetime1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05C60-9145-F7D3-E832-5E057EF2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F7ACA-7B6D-238C-5B0B-9AA8DB7A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71A15F-792E-81AD-55CE-C9475505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98CD3-3960-A0BC-451C-E9C6AB8CC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25864-D23A-7541-0416-822CB854F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5D7CD-C21D-614E-94B0-1763D0FAA114}" type="datetime1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99CB6-BC3A-F99A-DB02-106A4A9B2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29E24-FF84-34B4-D0C6-BAE895F6D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4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fnal.gov/event/15356/contributions/31377/attachments/19671/24560/DecisionTrees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ki.cern.ch/twiki/bin/viewauth/CMS/SWGuideCMSDataAnalysisSchoolLPC2018egamma" TargetMode="External"/><Relationship Id="rId4" Type="http://schemas.openxmlformats.org/officeDocument/2006/relationships/hyperlink" Target="https://arxiv.org/abs/1610.07922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B4FE-9DE0-0AF1-D199-CC1BB0481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50" y="765809"/>
            <a:ext cx="10801350" cy="2922998"/>
          </a:xfrm>
        </p:spPr>
        <p:txBody>
          <a:bodyPr>
            <a:noAutofit/>
          </a:bodyPr>
          <a:lstStyle/>
          <a:p>
            <a:r>
              <a:rPr lang="en-US" sz="35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Search for an exotic Higgs boson decay to two pseudoscalar bosons with a four photon final state</a:t>
            </a:r>
            <a:br>
              <a:rPr lang="en-US" sz="35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br>
              <a:rPr lang="en-US" sz="35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28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Oral Candidacy Proposal</a:t>
            </a:r>
            <a:br>
              <a:rPr lang="en-US" sz="28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br>
              <a:rPr lang="en-US" sz="10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18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December 13,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93998-0BE3-B94E-ED10-650C8864E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6238"/>
            <a:ext cx="9144000" cy="1997389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Sergi</a:t>
            </a:r>
            <a:r>
              <a:rPr lang="en-US" sz="28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Castells</a:t>
            </a:r>
          </a:p>
          <a:p>
            <a:endParaRPr lang="en-US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Advisors: Colin Jessop and Nancy Marinelli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9A99A4-E19C-A084-29CA-678FF99E634D}"/>
              </a:ext>
            </a:extLst>
          </p:cNvPr>
          <p:cNvCxnSpPr/>
          <p:nvPr/>
        </p:nvCxnSpPr>
        <p:spPr>
          <a:xfrm>
            <a:off x="696000" y="3769049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7FFC1E3-D7C7-470B-372D-EDE5CE3C3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6263869"/>
            <a:ext cx="2080260" cy="4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0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1" y="244654"/>
            <a:ext cx="5154705" cy="9554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Technical Work (cont.)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>
            <a:cxnSpLocks/>
          </p:cNvCxnSpPr>
          <p:nvPr/>
        </p:nvCxnSpPr>
        <p:spPr>
          <a:xfrm>
            <a:off x="678070" y="1006794"/>
            <a:ext cx="4996588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51512A7F-B7BE-AABE-DBFC-C51C87961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6" t="19012" r="16876"/>
          <a:stretch/>
        </p:blipFill>
        <p:spPr>
          <a:xfrm>
            <a:off x="5894294" y="225437"/>
            <a:ext cx="6096000" cy="3203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A1776-23AC-9E06-A3C5-ADF4BF06D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29" r="8139"/>
          <a:stretch/>
        </p:blipFill>
        <p:spPr>
          <a:xfrm>
            <a:off x="70289" y="1210744"/>
            <a:ext cx="5753716" cy="325950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9080314E-7965-776A-DFA7-539CFEBB4EB8}"/>
              </a:ext>
            </a:extLst>
          </p:cNvPr>
          <p:cNvSpPr/>
          <p:nvPr/>
        </p:nvSpPr>
        <p:spPr>
          <a:xfrm rot="14454119">
            <a:off x="5749715" y="1117329"/>
            <a:ext cx="429736" cy="2178426"/>
          </a:xfrm>
          <a:prstGeom prst="downArrow">
            <a:avLst/>
          </a:prstGeom>
          <a:solidFill>
            <a:srgbClr val="D39F1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510E1-B2C9-F034-726C-B51AE72D8F3A}"/>
              </a:ext>
            </a:extLst>
          </p:cNvPr>
          <p:cNvSpPr txBox="1"/>
          <p:nvPr/>
        </p:nvSpPr>
        <p:spPr>
          <a:xfrm>
            <a:off x="599011" y="4800202"/>
            <a:ext cx="59046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SzPct val="80000"/>
              <a:buNone/>
              <a:tabLst>
                <a:tab pos="1057275" algn="l"/>
              </a:tabLst>
            </a:pPr>
            <a:r>
              <a:rPr lang="en-US" sz="24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Hardware</a:t>
            </a:r>
            <a:endParaRPr lang="en-US" sz="20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00100" lvl="1" indent="-342900">
              <a:buSzPct val="80000"/>
              <a:buFont typeface="Arial" panose="020B0604020202020204" pitchFamily="34" charset="0"/>
              <a:buChar char="•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Set up patch panels for additional hardware</a:t>
            </a:r>
          </a:p>
          <a:p>
            <a:pPr marL="800100" lvl="1" indent="-342900">
              <a:buSzPct val="80000"/>
              <a:buFont typeface="Arial" panose="020B0604020202020204" pitchFamily="34" charset="0"/>
              <a:buChar char="•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Write tests to check patch panel configuration</a:t>
            </a:r>
          </a:p>
          <a:p>
            <a:pPr marL="800100" lvl="1" indent="-342900">
              <a:buSzPct val="80000"/>
              <a:buFont typeface="Arial" panose="020B0604020202020204" pitchFamily="34" charset="0"/>
              <a:buChar char="•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Prepare hardware for test beams</a:t>
            </a:r>
          </a:p>
        </p:txBody>
      </p:sp>
      <p:pic>
        <p:nvPicPr>
          <p:cNvPr id="17" name="Picture 16" descr="A green circuit board with many small square black and gray objects&#10;&#10;Description automatically generated with medium confidence">
            <a:extLst>
              <a:ext uri="{FF2B5EF4-FFF2-40B4-BE49-F238E27FC236}">
                <a16:creationId xmlns:a16="http://schemas.microsoft.com/office/drawing/2014/main" id="{3FF67E5F-A99A-12A2-85AF-E80ED1D23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304" y="4677953"/>
            <a:ext cx="2478620" cy="2085968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CCF12FE1-13CF-5759-3F8A-7A2022EA85DF}"/>
              </a:ext>
            </a:extLst>
          </p:cNvPr>
          <p:cNvGrpSpPr/>
          <p:nvPr/>
        </p:nvGrpSpPr>
        <p:grpSpPr>
          <a:xfrm>
            <a:off x="9372243" y="4503730"/>
            <a:ext cx="2478621" cy="2243222"/>
            <a:chOff x="10057814" y="4718679"/>
            <a:chExt cx="2035099" cy="1841822"/>
          </a:xfrm>
        </p:grpSpPr>
        <p:pic>
          <p:nvPicPr>
            <p:cNvPr id="19" name="Picture 18" descr="A green circuit board with many small chips&#10;&#10;Description automatically generated">
              <a:extLst>
                <a:ext uri="{FF2B5EF4-FFF2-40B4-BE49-F238E27FC236}">
                  <a16:creationId xmlns:a16="http://schemas.microsoft.com/office/drawing/2014/main" id="{A801C23F-F249-F267-FADF-0F801857C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0736" y="4984906"/>
              <a:ext cx="1872177" cy="157559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C2E0DE-8D2C-6153-C625-A347F0EDC7C7}"/>
                </a:ext>
              </a:extLst>
            </p:cNvPr>
            <p:cNvSpPr txBox="1"/>
            <p:nvPr/>
          </p:nvSpPr>
          <p:spPr>
            <a:xfrm>
              <a:off x="10057814" y="4718679"/>
              <a:ext cx="639919" cy="240068"/>
            </a:xfrm>
            <a:prstGeom prst="rect">
              <a:avLst/>
            </a:prstGeom>
            <a:noFill/>
            <a:ln w="19050">
              <a:solidFill>
                <a:srgbClr val="0C224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300" b="1" dirty="0" err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lpGBTs</a:t>
              </a:r>
              <a:endParaRPr lang="en-US" sz="13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AE5B93-7A40-BC90-5665-8E0D59026237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0697733" y="4838713"/>
              <a:ext cx="159960" cy="1384913"/>
            </a:xfrm>
            <a:prstGeom prst="straightConnector1">
              <a:avLst/>
            </a:prstGeom>
            <a:ln w="25400">
              <a:solidFill>
                <a:srgbClr val="D39F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CE1CA08-6FD6-2107-5FB4-14C6F56074C4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0697733" y="4838713"/>
              <a:ext cx="207052" cy="855518"/>
            </a:xfrm>
            <a:prstGeom prst="straightConnector1">
              <a:avLst/>
            </a:prstGeom>
            <a:ln w="25400">
              <a:solidFill>
                <a:srgbClr val="D39F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467834-F508-C047-E939-F2C0862845B3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0697733" y="4838713"/>
              <a:ext cx="742856" cy="1384913"/>
            </a:xfrm>
            <a:prstGeom prst="straightConnector1">
              <a:avLst/>
            </a:prstGeom>
            <a:ln w="25400">
              <a:solidFill>
                <a:srgbClr val="D39F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A56B15A-6859-09E9-6D1B-8123CC9915DF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0697733" y="4838713"/>
              <a:ext cx="686204" cy="855518"/>
            </a:xfrm>
            <a:prstGeom prst="straightConnector1">
              <a:avLst/>
            </a:prstGeom>
            <a:ln w="25400">
              <a:solidFill>
                <a:srgbClr val="D39F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ECA83C8-FD9B-0A17-1590-AE9DC7F68C7B}"/>
              </a:ext>
            </a:extLst>
          </p:cNvPr>
          <p:cNvSpPr txBox="1"/>
          <p:nvPr/>
        </p:nvSpPr>
        <p:spPr>
          <a:xfrm>
            <a:off x="6088488" y="36819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Above</a:t>
            </a:r>
            <a:r>
              <a:rPr lang="en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Patch panel reconfiguration for a new BCP firmware version.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394485-3678-5AEC-34F5-8FD5DFA3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17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2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to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8406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9AAFD4-701A-CB63-D822-6A10F636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53417" y="800100"/>
            <a:ext cx="3910348" cy="2562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Introduction to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3922"/>
            <a:ext cx="6415216" cy="2879417"/>
          </a:xfrm>
        </p:spPr>
        <p:txBody>
          <a:bodyPr>
            <a:normAutofit/>
          </a:bodyPr>
          <a:lstStyle/>
          <a:p>
            <a:pPr marL="0" indent="0">
              <a:buSzPct val="80000"/>
              <a:buNone/>
              <a:tabLst>
                <a:tab pos="1057275" algn="l"/>
              </a:tabLst>
            </a:pPr>
            <a:endParaRPr lang="en-US" sz="2400" b="1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SzPct val="80000"/>
              <a:buNone/>
              <a:tabLst>
                <a:tab pos="1057275" algn="l"/>
              </a:tabLst>
            </a:pPr>
            <a:endParaRPr lang="en-US" sz="2400" b="1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1">
              <a:spcBef>
                <a:spcPts val="1200"/>
              </a:spcBef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Clean final state with low SM background</a:t>
            </a:r>
          </a:p>
          <a:p>
            <a:pPr lvl="1">
              <a:spcBef>
                <a:spcPts val="1200"/>
              </a:spcBef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Model agnostic search allows for greater impact of any limits or discovery</a:t>
            </a:r>
          </a:p>
          <a:p>
            <a:pPr lvl="1">
              <a:spcBef>
                <a:spcPts val="1200"/>
              </a:spcBef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Improved sensitivity could allow for a discovery</a:t>
            </a: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AE175-8F97-3E10-E656-A99264E23D06}"/>
                  </a:ext>
                </a:extLst>
              </p:cNvPr>
              <p:cNvSpPr txBox="1"/>
              <p:nvPr/>
            </p:nvSpPr>
            <p:spPr>
              <a:xfrm>
                <a:off x="838200" y="3755754"/>
                <a:ext cx="105867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Currently working on a proof-of-concept study with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𝛾𝛾</m:t>
                    </m:r>
                  </m:oMath>
                </a14:m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group’s new framework.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C23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This proof-of-concept study consists of recreating a previous Run 2 analysis for 2018 data. The goal is to apply this work to Run 3 data and increase analysis sensitivity in hopes of producing a discovery.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AE175-8F97-3E10-E656-A99264E23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55754"/>
                <a:ext cx="10586700" cy="2308324"/>
              </a:xfrm>
              <a:prstGeom prst="rect">
                <a:avLst/>
              </a:prstGeom>
              <a:blipFill>
                <a:blip r:embed="rId4"/>
                <a:stretch>
                  <a:fillRect l="-839" t="-2186" r="-1799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FB8A626-5502-37E3-0CDE-682CFACEF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457" y="1033436"/>
            <a:ext cx="3172897" cy="2899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F789C-581C-679D-F16C-91F3AE0A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to Analysis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3824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Sample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8690"/>
                <a:ext cx="8255000" cy="5228273"/>
              </a:xfrm>
            </p:spPr>
            <p:txBody>
              <a:bodyPr>
                <a:normAutofit/>
              </a:bodyPr>
              <a:lstStyle/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Signal Monte Carlo (MC):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Simulated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𝑎𝑎</m:t>
                    </m:r>
                    <m:r>
                      <a:rPr lang="en-US" sz="20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𝛾𝛾𝛾𝛾</m:t>
                    </m:r>
                  </m:oMath>
                </a14:m>
                <a:r>
                  <a:rPr lang="en-US" sz="2000" b="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samples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Pseudoscalar mass range of 15 &lt; m</a:t>
                </a:r>
                <a:r>
                  <a:rPr lang="en-US" sz="2000" baseline="-25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</a:t>
                </a: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&lt; 60 </a:t>
                </a:r>
                <a:r>
                  <a:rPr lang="en-US" sz="2000" b="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GeV in steps of 5 GeV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Decays from a SM Higgs boson with </a:t>
                </a:r>
                <a:r>
                  <a:rPr lang="en-US" sz="2000" dirty="0" err="1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m</a:t>
                </a:r>
                <a:r>
                  <a:rPr lang="en-US" sz="2000" baseline="-25000" dirty="0" err="1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h</a:t>
                </a: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125 GeV</a:t>
                </a:r>
                <a:endParaRPr lang="en-US" sz="2000" b="0" dirty="0">
                  <a:solidFill>
                    <a:srgbClr val="0C23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Only gluon fusion production mode of the Higgs boson considered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endParaRPr lang="en-US" dirty="0">
                  <a:solidFill>
                    <a:srgbClr val="0C23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Background: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 data-driven background is used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Use event mixing technique:</a:t>
                </a:r>
              </a:p>
              <a:p>
                <a:pPr lvl="2">
                  <a:buSzPct val="80000"/>
                  <a:tabLst>
                    <a:tab pos="1057275" algn="l"/>
                  </a:tabLst>
                </a:pPr>
                <a:r>
                  <a:rPr lang="en-US" sz="16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Shuffle photons in an event with photons from consecutive events</a:t>
                </a:r>
              </a:p>
              <a:p>
                <a:pPr lvl="2">
                  <a:buSzPct val="80000"/>
                  <a:tabLst>
                    <a:tab pos="1057275" algn="l"/>
                  </a:tabLst>
                </a:pPr>
                <a:r>
                  <a:rPr lang="en-US" sz="16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Removes presence of any signal while retaining background shape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Main backgrounds: either prompt photons from collision event or isolated photons reconstructed due to highly collimated decays fragmented from jets (fake photons)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8690"/>
                <a:ext cx="8255000" cy="5228273"/>
              </a:xfrm>
              <a:blipFill>
                <a:blip r:embed="rId3"/>
                <a:stretch>
                  <a:fillRect l="-614" t="-1695" r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945DC-91D2-FB1F-0579-0045AAB3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09C9B8-FA7F-F660-4A1C-F69036DD300D}"/>
              </a:ext>
            </a:extLst>
          </p:cNvPr>
          <p:cNvGrpSpPr/>
          <p:nvPr/>
        </p:nvGrpSpPr>
        <p:grpSpPr>
          <a:xfrm>
            <a:off x="8605906" y="3010254"/>
            <a:ext cx="3131394" cy="3106387"/>
            <a:chOff x="8364606" y="2959454"/>
            <a:chExt cx="3131394" cy="3106387"/>
          </a:xfrm>
        </p:grpSpPr>
        <p:pic>
          <p:nvPicPr>
            <p:cNvPr id="7" name="Picture 6" descr="A screen shot of a cell phone&#10;&#10;Description automatically generated">
              <a:extLst>
                <a:ext uri="{FF2B5EF4-FFF2-40B4-BE49-F238E27FC236}">
                  <a16:creationId xmlns:a16="http://schemas.microsoft.com/office/drawing/2014/main" id="{03FBB428-0C6A-DB53-C651-5E17EC46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2056" y="2959454"/>
              <a:ext cx="2113944" cy="2927000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1D0C9998-A74F-A095-397A-F4EC26701A50}"/>
                </a:ext>
              </a:extLst>
            </p:cNvPr>
            <p:cNvSpPr/>
            <p:nvPr/>
          </p:nvSpPr>
          <p:spPr>
            <a:xfrm rot="13905782">
              <a:off x="9539905" y="3952509"/>
              <a:ext cx="228026" cy="2218451"/>
            </a:xfrm>
            <a:prstGeom prst="triangle">
              <a:avLst/>
            </a:prstGeom>
            <a:solidFill>
              <a:srgbClr val="D39F10"/>
            </a:solidFill>
            <a:effectLst>
              <a:softEdge rad="190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AE0E2A-AD05-D16E-0898-A8DC4E60D047}"/>
                </a:ext>
              </a:extLst>
            </p:cNvPr>
            <p:cNvSpPr txBox="1"/>
            <p:nvPr/>
          </p:nvSpPr>
          <p:spPr>
            <a:xfrm>
              <a:off x="8364606" y="5511843"/>
              <a:ext cx="1178728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5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Collimated Jet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29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to Analysis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6943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Choosing Candidate Photons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A436FE-A1EA-017C-9211-CA5042E0F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86756"/>
              </p:ext>
            </p:extLst>
          </p:nvPr>
        </p:nvGraphicFramePr>
        <p:xfrm>
          <a:off x="838200" y="1211399"/>
          <a:ext cx="6350000" cy="2552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3951000539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863061014"/>
                    </a:ext>
                  </a:extLst>
                </a:gridCol>
              </a:tblGrid>
              <a:tr h="4543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E</a:t>
                      </a:r>
                      <a:r>
                        <a:rPr lang="en-US" b="0" baseline="-25000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</a:t>
                      </a:r>
                      <a:endParaRPr lang="en-US" b="0" dirty="0">
                        <a:solidFill>
                          <a:srgbClr val="0C2240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 anchor="ctr">
                    <a:solidFill>
                      <a:srgbClr val="EF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R</a:t>
                      </a:r>
                      <a:r>
                        <a:rPr lang="en-US" b="0" baseline="-25000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9</a:t>
                      </a:r>
                      <a:endParaRPr lang="en-US" b="0" dirty="0">
                        <a:solidFill>
                          <a:srgbClr val="0C2240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 anchor="ctr">
                    <a:solidFill>
                      <a:srgbClr val="EF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69256"/>
                  </a:ext>
                </a:extLst>
              </a:tr>
              <a:tr h="20983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Transverse energy of a photon candidate measured in ECAL.</a:t>
                      </a:r>
                      <a:endParaRPr lang="en-US" dirty="0">
                        <a:solidFill>
                          <a:srgbClr val="0C2240"/>
                        </a:solidFill>
                        <a:highlight>
                          <a:srgbClr val="FFFF00"/>
                        </a:highlight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 anchor="ctr">
                    <a:solidFill>
                      <a:srgbClr val="E1E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C2240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 anchor="ctr">
                    <a:solidFill>
                      <a:srgbClr val="E1E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19405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1FF1EB3-AB7B-B92D-9FA1-3B3760AD64A3}"/>
              </a:ext>
            </a:extLst>
          </p:cNvPr>
          <p:cNvSpPr txBox="1"/>
          <p:nvPr/>
        </p:nvSpPr>
        <p:spPr>
          <a:xfrm>
            <a:off x="838200" y="780849"/>
            <a:ext cx="68072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solidFill>
                  <a:srgbClr val="0C22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Energy deposition and shape of photon candidates:</a:t>
            </a:r>
            <a:endParaRPr lang="en-US" sz="2200" b="1" dirty="0">
              <a:solidFill>
                <a:srgbClr val="0C22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E37CD0E-A95B-6C64-D64A-9CCEC1BD5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7183358"/>
                  </p:ext>
                </p:extLst>
              </p:nvPr>
            </p:nvGraphicFramePr>
            <p:xfrm>
              <a:off x="838200" y="3877612"/>
              <a:ext cx="9690100" cy="2905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1400">
                      <a:extLst>
                        <a:ext uri="{9D8B030D-6E8A-4147-A177-3AD203B41FA5}">
                          <a16:colId xmlns:a16="http://schemas.microsoft.com/office/drawing/2014/main" val="3938036078"/>
                        </a:ext>
                      </a:extLst>
                    </a:gridCol>
                    <a:gridCol w="4838700">
                      <a:extLst>
                        <a:ext uri="{9D8B030D-6E8A-4147-A177-3AD203B41FA5}">
                          <a16:colId xmlns:a16="http://schemas.microsoft.com/office/drawing/2014/main" val="2802422250"/>
                        </a:ext>
                      </a:extLst>
                    </a:gridCol>
                  </a:tblGrid>
                  <a:tr h="517193">
                    <a:tc rowSpan="2"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9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𝜂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F0E9D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5178283"/>
                      </a:ext>
                    </a:extLst>
                  </a:tr>
                  <a:tr h="238833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65345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E37CD0E-A95B-6C64-D64A-9CCEC1BD5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7183358"/>
                  </p:ext>
                </p:extLst>
              </p:nvPr>
            </p:nvGraphicFramePr>
            <p:xfrm>
              <a:off x="838200" y="3877612"/>
              <a:ext cx="9690100" cy="2905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1400">
                      <a:extLst>
                        <a:ext uri="{9D8B030D-6E8A-4147-A177-3AD203B41FA5}">
                          <a16:colId xmlns:a16="http://schemas.microsoft.com/office/drawing/2014/main" val="3938036078"/>
                        </a:ext>
                      </a:extLst>
                    </a:gridCol>
                    <a:gridCol w="4838700">
                      <a:extLst>
                        <a:ext uri="{9D8B030D-6E8A-4147-A177-3AD203B41FA5}">
                          <a16:colId xmlns:a16="http://schemas.microsoft.com/office/drawing/2014/main" val="2802422250"/>
                        </a:ext>
                      </a:extLst>
                    </a:gridCol>
                  </a:tblGrid>
                  <a:tr h="517193">
                    <a:tc rowSpan="2"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9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25" t="-2439" r="-787" b="-4682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5178283"/>
                      </a:ext>
                    </a:extLst>
                  </a:tr>
                  <a:tr h="238833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65345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470B-A0E2-9BDF-0C6E-0DA66A72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DAE72293-F134-5E27-6164-9DF2C3438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870" y="875648"/>
            <a:ext cx="2942068" cy="28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1BF43-F4E4-C234-035C-026B8C1580FE}"/>
              </a:ext>
            </a:extLst>
          </p:cNvPr>
          <p:cNvSpPr txBox="1"/>
          <p:nvPr/>
        </p:nvSpPr>
        <p:spPr>
          <a:xfrm>
            <a:off x="9454146" y="2842848"/>
            <a:ext cx="148790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Supercluster</a:t>
            </a:r>
          </a:p>
        </p:txBody>
      </p:sp>
      <p:pic>
        <p:nvPicPr>
          <p:cNvPr id="53" name="Picture 5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173E947-52ED-779E-8F33-7A8CD88F7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00" y="1885205"/>
            <a:ext cx="2559050" cy="18015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4F087C0-9B0C-CBF4-28DE-FC6D2CA5D3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07748" y="3922064"/>
            <a:ext cx="2546852" cy="287905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D416993-EEEE-50B9-FB11-9487FE77400A}"/>
              </a:ext>
            </a:extLst>
          </p:cNvPr>
          <p:cNvSpPr txBox="1"/>
          <p:nvPr/>
        </p:nvSpPr>
        <p:spPr>
          <a:xfrm>
            <a:off x="838200" y="3872343"/>
            <a:ext cx="1080000" cy="720000"/>
          </a:xfrm>
          <a:prstGeom prst="rect">
            <a:avLst/>
          </a:prstGeom>
          <a:solidFill>
            <a:srgbClr val="E4DED0"/>
          </a:solidFill>
          <a:ln w="50800">
            <a:solidFill>
              <a:schemeClr val="bg1"/>
            </a:solidFill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H/E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0FD3D45-9F9A-CE3D-D38F-A5C69443E3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49648" y="4494365"/>
            <a:ext cx="2613105" cy="230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0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Choosing Candidate Photons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F6AE4A2-C58E-0A6A-F86F-DC74209E5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153502"/>
              </p:ext>
            </p:extLst>
          </p:nvPr>
        </p:nvGraphicFramePr>
        <p:xfrm>
          <a:off x="838200" y="1274898"/>
          <a:ext cx="7277100" cy="2385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8550">
                  <a:extLst>
                    <a:ext uri="{9D8B030D-6E8A-4147-A177-3AD203B41FA5}">
                      <a16:colId xmlns:a16="http://schemas.microsoft.com/office/drawing/2014/main" val="371258105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2642211292"/>
                    </a:ext>
                  </a:extLst>
                </a:gridCol>
              </a:tblGrid>
              <a:tr h="59638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Photon Isolation</a:t>
                      </a:r>
                    </a:p>
                  </a:txBody>
                  <a:tcPr anchor="ctr">
                    <a:solidFill>
                      <a:srgbClr val="EF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Tracker Isolation</a:t>
                      </a:r>
                    </a:p>
                  </a:txBody>
                  <a:tcPr anchor="ctr">
                    <a:solidFill>
                      <a:srgbClr val="EF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514230"/>
                  </a:ext>
                </a:extLst>
              </a:tr>
              <a:tr h="178916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Sum of E</a:t>
                      </a:r>
                      <a:r>
                        <a:rPr lang="en-US" baseline="-25000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</a:t>
                      </a:r>
                      <a:r>
                        <a:rPr lang="en-US" baseline="0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 of all photon candidates within a cone of radius </a:t>
                      </a:r>
                      <a:r>
                        <a:rPr lang="en-US" sz="1800" dirty="0">
                          <a:solidFill>
                            <a:srgbClr val="0C23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ΔR = 0.3 excluding candidate photon.</a:t>
                      </a:r>
                      <a:endParaRPr lang="en-US" dirty="0">
                        <a:solidFill>
                          <a:srgbClr val="0C2240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 anchor="ctr">
                    <a:solidFill>
                      <a:srgbClr val="E1E8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Sum of track </a:t>
                      </a:r>
                      <a:r>
                        <a:rPr lang="en-US" dirty="0" err="1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p</a:t>
                      </a:r>
                      <a:r>
                        <a:rPr lang="en-US" baseline="-25000" dirty="0" err="1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</a:t>
                      </a:r>
                      <a:r>
                        <a:rPr lang="en-US" baseline="0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 within a cone of </a:t>
                      </a:r>
                      <a:r>
                        <a:rPr lang="en-US" sz="1800" dirty="0">
                          <a:solidFill>
                            <a:srgbClr val="0C23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ΔR = 0.3.</a:t>
                      </a:r>
                      <a:endParaRPr lang="en-US" dirty="0">
                        <a:solidFill>
                          <a:srgbClr val="0C2240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 anchor="ctr">
                    <a:solidFill>
                      <a:srgbClr val="E1E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681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AE6F22-ED71-3A08-ED53-7ED417C29740}"/>
              </a:ext>
            </a:extLst>
          </p:cNvPr>
          <p:cNvSpPr txBox="1"/>
          <p:nvPr/>
        </p:nvSpPr>
        <p:spPr>
          <a:xfrm>
            <a:off x="838200" y="780848"/>
            <a:ext cx="41275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solidFill>
                  <a:srgbClr val="0C22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Isolation of photon candidates:</a:t>
            </a:r>
            <a:endParaRPr lang="en-US" sz="2200" b="1" dirty="0">
              <a:solidFill>
                <a:srgbClr val="0C22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0AFEDBA-6A8C-FC10-AAEB-6A42E97A7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918487"/>
              </p:ext>
            </p:extLst>
          </p:nvPr>
        </p:nvGraphicFramePr>
        <p:xfrm>
          <a:off x="838200" y="3967649"/>
          <a:ext cx="7277100" cy="2385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0845">
                  <a:extLst>
                    <a:ext uri="{9D8B030D-6E8A-4147-A177-3AD203B41FA5}">
                      <a16:colId xmlns:a16="http://schemas.microsoft.com/office/drawing/2014/main" val="3375974627"/>
                    </a:ext>
                  </a:extLst>
                </a:gridCol>
                <a:gridCol w="3666255">
                  <a:extLst>
                    <a:ext uri="{9D8B030D-6E8A-4147-A177-3AD203B41FA5}">
                      <a16:colId xmlns:a16="http://schemas.microsoft.com/office/drawing/2014/main" val="1228120047"/>
                    </a:ext>
                  </a:extLst>
                </a:gridCol>
              </a:tblGrid>
              <a:tr h="596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u="none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Charged Hadron Isolation</a:t>
                      </a:r>
                      <a:endParaRPr lang="en-US" b="0" dirty="0">
                        <a:solidFill>
                          <a:srgbClr val="0C2240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 anchor="ctr">
                    <a:solidFill>
                      <a:srgbClr val="EF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Electron Veto</a:t>
                      </a:r>
                    </a:p>
                  </a:txBody>
                  <a:tcPr anchor="ctr">
                    <a:solidFill>
                      <a:srgbClr val="EF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073931"/>
                  </a:ext>
                </a:extLst>
              </a:tr>
              <a:tr h="178916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Sum of </a:t>
                      </a:r>
                      <a:r>
                        <a:rPr lang="en-US" dirty="0" err="1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p</a:t>
                      </a:r>
                      <a:r>
                        <a:rPr lang="en-US" baseline="-25000" dirty="0" err="1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</a:t>
                      </a:r>
                      <a:r>
                        <a:rPr lang="en-US" baseline="0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 of all charged hadron candidates within a cone of radius </a:t>
                      </a:r>
                      <a:r>
                        <a:rPr lang="en-US" sz="1800" dirty="0">
                          <a:solidFill>
                            <a:srgbClr val="0C23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ΔR = 0.3.</a:t>
                      </a:r>
                      <a:endParaRPr lang="en-US" dirty="0">
                        <a:solidFill>
                          <a:srgbClr val="0C2240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 anchor="ctr">
                    <a:solidFill>
                      <a:srgbClr val="E1E8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C22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Checks </a:t>
                      </a:r>
                      <a:r>
                        <a:rPr lang="en-US" sz="1800" dirty="0">
                          <a:solidFill>
                            <a:srgbClr val="0C234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that no electron candidate track matches photon candidate supercluster.</a:t>
                      </a:r>
                      <a:endParaRPr lang="en-US" dirty="0">
                        <a:solidFill>
                          <a:srgbClr val="0C2240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 anchor="ctr">
                    <a:solidFill>
                      <a:srgbClr val="E1E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43090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CDE3A-91C7-4525-8DDA-CE355B63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8CA5C-598E-D059-8A76-C6E2AB5CFECA}"/>
              </a:ext>
            </a:extLst>
          </p:cNvPr>
          <p:cNvSpPr txBox="1"/>
          <p:nvPr/>
        </p:nvSpPr>
        <p:spPr>
          <a:xfrm>
            <a:off x="9410700" y="3276600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 HERE!</a:t>
            </a:r>
          </a:p>
        </p:txBody>
      </p:sp>
    </p:spTree>
    <p:extLst>
      <p:ext uri="{BB962C8B-B14F-4D97-AF65-F5344CB8AC3E}">
        <p14:creationId xmlns:p14="http://schemas.microsoft.com/office/powerpoint/2010/main" val="238707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Selections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800100"/>
                <a:ext cx="5574956" cy="3887205"/>
              </a:xfrm>
            </p:spPr>
            <p:txBody>
              <a:bodyPr anchor="ctr">
                <a:normAutofit lnSpcReduction="10000"/>
              </a:bodyPr>
              <a:lstStyle/>
              <a:p>
                <a:pPr>
                  <a:spcBef>
                    <a:spcPts val="1800"/>
                  </a:spcBef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Selections not shown are applied to photon candidates.</a:t>
                </a:r>
              </a:p>
              <a:p>
                <a:pPr>
                  <a:spcBef>
                    <a:spcPts val="1800"/>
                  </a:spcBef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Events must contain at least one diphoton and at least 4 photons.</a:t>
                </a:r>
              </a:p>
              <a:p>
                <a:pPr>
                  <a:spcBef>
                    <a:spcPts val="1800"/>
                  </a:spcBef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Additional cuts (below) are required to ensure optimal pseudoscalar reconstruction.</a:t>
                </a:r>
              </a:p>
              <a:p>
                <a:pPr>
                  <a:spcBef>
                    <a:spcPts val="1800"/>
                  </a:spcBef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ΔM =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C234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| is minimized to choose optimal pseudoscalar candidates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800100"/>
                <a:ext cx="5574956" cy="3887205"/>
              </a:xfrm>
              <a:blipFill>
                <a:blip r:embed="rId3"/>
                <a:stretch>
                  <a:fillRect l="-911" t="-974" b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D377B6A-01BC-CED8-1959-51D05FDC92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0318179"/>
                  </p:ext>
                </p:extLst>
              </p:nvPr>
            </p:nvGraphicFramePr>
            <p:xfrm>
              <a:off x="106968" y="4687305"/>
              <a:ext cx="6417400" cy="18710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5183">
                      <a:extLst>
                        <a:ext uri="{9D8B030D-6E8A-4147-A177-3AD203B41FA5}">
                          <a16:colId xmlns:a16="http://schemas.microsoft.com/office/drawing/2014/main" val="379671656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951000539"/>
                        </a:ext>
                      </a:extLst>
                    </a:gridCol>
                    <a:gridCol w="2199503">
                      <a:extLst>
                        <a:ext uri="{9D8B030D-6E8A-4147-A177-3AD203B41FA5}">
                          <a16:colId xmlns:a16="http://schemas.microsoft.com/office/drawing/2014/main" val="4184018168"/>
                        </a:ext>
                      </a:extLst>
                    </a:gridCol>
                    <a:gridCol w="2708314">
                      <a:extLst>
                        <a:ext uri="{9D8B030D-6E8A-4147-A177-3AD203B41FA5}">
                          <a16:colId xmlns:a16="http://schemas.microsoft.com/office/drawing/2014/main" val="36409139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baseline="0" dirty="0" err="1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p</a:t>
                          </a:r>
                          <a:r>
                            <a:rPr lang="en-US" b="0" baseline="-25000" dirty="0" err="1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T</a:t>
                          </a:r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C2240"/>
                                    </a:solidFill>
                                    <a:latin typeface="Cambria Math" panose="02040503050406030204" pitchFamily="18" charset="0"/>
                                    <a:ea typeface="CMU Serif Roman" panose="02000603000000000000" pitchFamily="2" charset="0"/>
                                    <a:cs typeface="CMU Serif Roman" panose="02000603000000000000" pitchFamily="2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𝛾𝛾𝛾𝛾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269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30.0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|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2.5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1.442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i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|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|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1.556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110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i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u="none" dirty="0" smtClean="0">
                                      <a:solidFill>
                                        <a:srgbClr val="0C2240"/>
                                      </a:solidFill>
                                      <a:latin typeface="Cambria Math" panose="02040503050406030204" pitchFamily="18" charset="0"/>
                                      <a:ea typeface="CMU Serif Roman" panose="02000603000000000000" pitchFamily="2" charset="0"/>
                                      <a:cs typeface="CMU Serif Roman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u="none" dirty="0" smtClean="0">
                                      <a:solidFill>
                                        <a:srgbClr val="0C2240"/>
                                      </a:solidFill>
                                      <a:latin typeface="Cambria Math" panose="02040503050406030204" pitchFamily="18" charset="0"/>
                                      <a:ea typeface="CMU Serif Roman" panose="02000603000000000000" pitchFamily="2" charset="0"/>
                                      <a:cs typeface="CMU Serif Roman" panose="02000603000000000000" pitchFamily="2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u="none" dirty="0" smtClean="0">
                                      <a:solidFill>
                                        <a:srgbClr val="0C2240"/>
                                      </a:solidFill>
                                      <a:latin typeface="Cambria Math" panose="02040503050406030204" pitchFamily="18" charset="0"/>
                                      <a:ea typeface="CMU Serif Roman" panose="02000603000000000000" pitchFamily="2" charset="0"/>
                                      <a:cs typeface="CMU Serif Roman" panose="02000603000000000000" pitchFamily="2" charset="0"/>
                                    </a:rPr>
                                    <m:t>𝛾𝛾𝛾𝛾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180 GeV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194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18.0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13065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15.0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8373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15.0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555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D377B6A-01BC-CED8-1959-51D05FDC92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0318179"/>
                  </p:ext>
                </p:extLst>
              </p:nvPr>
            </p:nvGraphicFramePr>
            <p:xfrm>
              <a:off x="106968" y="4687305"/>
              <a:ext cx="6417400" cy="18710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5183">
                      <a:extLst>
                        <a:ext uri="{9D8B030D-6E8A-4147-A177-3AD203B41FA5}">
                          <a16:colId xmlns:a16="http://schemas.microsoft.com/office/drawing/2014/main" val="379671656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951000539"/>
                        </a:ext>
                      </a:extLst>
                    </a:gridCol>
                    <a:gridCol w="2199503">
                      <a:extLst>
                        <a:ext uri="{9D8B030D-6E8A-4147-A177-3AD203B41FA5}">
                          <a16:colId xmlns:a16="http://schemas.microsoft.com/office/drawing/2014/main" val="4184018168"/>
                        </a:ext>
                      </a:extLst>
                    </a:gridCol>
                    <a:gridCol w="2708314">
                      <a:extLst>
                        <a:ext uri="{9D8B030D-6E8A-4147-A177-3AD203B41FA5}">
                          <a16:colId xmlns:a16="http://schemas.microsoft.com/office/drawing/2014/main" val="3640913909"/>
                        </a:ext>
                      </a:extLst>
                    </a:gridCol>
                  </a:tblGrid>
                  <a:tr h="387731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baseline="0" dirty="0" err="1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p</a:t>
                          </a:r>
                          <a:r>
                            <a:rPr lang="en-US" b="0" baseline="-25000" dirty="0" err="1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T</a:t>
                          </a:r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9364" t="-6452" r="-124855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6916" t="-6452" r="-935" b="-4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269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8" t="-113793" r="-98085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6667" t="-113793" r="-540278" b="-331034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9364" t="-28205" r="-124855" b="-6838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6916" t="-28205" r="-935" b="-68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194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8" t="-213793" r="-980851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6667" t="-213793" r="-540278" b="-23103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13065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8" t="-303333" r="-980851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6667" t="-303333" r="-540278" b="-12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8373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8" t="-417241" r="-980851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6667" t="-417241" r="-540278" b="-275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55586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BB530C-108E-2DD0-A794-09C0CEB0D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95" r="4916"/>
          <a:stretch/>
        </p:blipFill>
        <p:spPr>
          <a:xfrm>
            <a:off x="6609323" y="951232"/>
            <a:ext cx="5460115" cy="396675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srgbClr val="0C2240">
                <a:alpha val="4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1845D5-EF54-D224-C02E-09298E246DF5}"/>
              </a:ext>
            </a:extLst>
          </p:cNvPr>
          <p:cNvSpPr txBox="1"/>
          <p:nvPr/>
        </p:nvSpPr>
        <p:spPr>
          <a:xfrm>
            <a:off x="6730509" y="5163245"/>
            <a:ext cx="47654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SzPct val="80000"/>
              <a:buNone/>
              <a:tabLst>
                <a:tab pos="1057275" algn="l"/>
              </a:tabLst>
            </a:pPr>
            <a:r>
              <a:rPr lang="en-US" sz="1600" u="sng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Above</a:t>
            </a: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Efficiencies of selections at various stages of selections for all nominal pseudoscalar mass points. This should improve at higher mass points.</a:t>
            </a:r>
          </a:p>
          <a:p>
            <a:pPr marL="0" indent="0">
              <a:buSzPct val="80000"/>
              <a:buNone/>
              <a:tabLst>
                <a:tab pos="1057275" algn="l"/>
              </a:tabLst>
            </a:pPr>
            <a:endParaRPr lang="en-US" sz="16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SzPct val="80000"/>
              <a:buNone/>
              <a:tabLst>
                <a:tab pos="1057275" algn="l"/>
              </a:tabLst>
            </a:pPr>
            <a:r>
              <a:rPr lang="en-US" sz="1600" u="sng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Left</a:t>
            </a: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Additional selections applied to photons passing pre-selections.</a:t>
            </a:r>
            <a:endParaRPr lang="en-US" sz="1600" u="sng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3028-DA49-A20C-4231-D631C6BC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6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Results of Selections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>
            <a:cxnSpLocks/>
          </p:cNvCxnSpPr>
          <p:nvPr/>
        </p:nvCxnSpPr>
        <p:spPr>
          <a:xfrm>
            <a:off x="696000" y="717684"/>
            <a:ext cx="54889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59CCFE-318D-4DCC-5DF0-9C25846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0" r="3780"/>
          <a:stretch/>
        </p:blipFill>
        <p:spPr>
          <a:xfrm>
            <a:off x="5724711" y="-263196"/>
            <a:ext cx="6822889" cy="7202968"/>
          </a:xfrm>
          <a:prstGeom prst="rect">
            <a:avLst/>
          </a:prstGeom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AF0FF3-EAF0-71FD-D2AC-4143C06525FF}"/>
                  </a:ext>
                </a:extLst>
              </p:cNvPr>
              <p:cNvSpPr txBox="1"/>
              <p:nvPr/>
            </p:nvSpPr>
            <p:spPr>
              <a:xfrm>
                <a:off x="836768" y="1001027"/>
                <a:ext cx="5053043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Photon Multivariate Analysis ID</a:t>
                </a:r>
              </a:p>
              <a:p>
                <a:endParaRPr lang="en-US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Discriminates real photons from fake photons (collimated jets)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Likelihood score: High score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∼</m:t>
                    </m:r>
                  </m:oMath>
                </a14:m>
                <a:r>
                  <a:rPr lang="en-US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1) corresponds to real photon-like and low score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∼−</m:t>
                    </m:r>
                  </m:oMath>
                </a14:m>
                <a:r>
                  <a:rPr lang="en-US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1) corresponds to fake photon-like</a:t>
                </a:r>
              </a:p>
              <a:p>
                <a:endParaRPr lang="en-US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No cuts are applied to this variable to maximize training data for event selection BDT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AF0FF3-EAF0-71FD-D2AC-4143C065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68" y="1001027"/>
                <a:ext cx="5053043" cy="4154984"/>
              </a:xfrm>
              <a:prstGeom prst="rect">
                <a:avLst/>
              </a:prstGeom>
              <a:blipFill>
                <a:blip r:embed="rId4"/>
                <a:stretch>
                  <a:fillRect l="-1754" t="-1216" r="-501" b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D23E9-6A38-07BD-66CF-0394E451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0700" y="6385059"/>
            <a:ext cx="495300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A diagram of a variety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0E2DB604-637F-172A-2C51-C0E55408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6438" y="651469"/>
            <a:ext cx="1979162" cy="154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1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LHC, CMS, Technical Contribution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to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18815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3FB387-931C-D256-0C87-699F7B6C2A82}"/>
              </a:ext>
            </a:extLst>
          </p:cNvPr>
          <p:cNvSpPr txBox="1"/>
          <p:nvPr/>
        </p:nvSpPr>
        <p:spPr>
          <a:xfrm>
            <a:off x="379988" y="2505670"/>
            <a:ext cx="57160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Looking at pseudoscalar kinematics: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sz="2000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</a:t>
            </a:r>
            <a:r>
              <a:rPr lang="en-US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peak moves left with increasing mass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ΔR peaks move right with increasing mass means less boosting as pseudoscalar mass increases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56F47D-5637-FBDF-FEF5-EBD752A1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5" r="3780"/>
          <a:stretch/>
        </p:blipFill>
        <p:spPr>
          <a:xfrm>
            <a:off x="6337300" y="541952"/>
            <a:ext cx="6016070" cy="631604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Results of Selections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>
            <a:cxnSpLocks/>
          </p:cNvCxnSpPr>
          <p:nvPr/>
        </p:nvCxnSpPr>
        <p:spPr>
          <a:xfrm>
            <a:off x="696000" y="717684"/>
            <a:ext cx="6780565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2A072-550E-FFBC-8B77-8DEBBC13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788" y="6342380"/>
            <a:ext cx="458212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 descr="A diagram of a variety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CB28CD39-7691-0BF4-3CDD-B29DB30A8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938" y="1476969"/>
            <a:ext cx="1979162" cy="154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6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3FB387-931C-D256-0C87-699F7B6C2A82}"/>
              </a:ext>
            </a:extLst>
          </p:cNvPr>
          <p:cNvSpPr txBox="1"/>
          <p:nvPr/>
        </p:nvSpPr>
        <p:spPr>
          <a:xfrm>
            <a:off x="379988" y="2505670"/>
            <a:ext cx="57160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Looking at pseudoscalar kinematics: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sz="2000" baseline="-250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peak moves left with increasing mass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ΔR peaks move right with increasing mass means </a:t>
            </a:r>
            <a:r>
              <a:rPr lang="en-US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less boosting as pseudoscalar mass increases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Results of Selections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>
            <a:cxnSpLocks/>
          </p:cNvCxnSpPr>
          <p:nvPr/>
        </p:nvCxnSpPr>
        <p:spPr>
          <a:xfrm>
            <a:off x="696000" y="717684"/>
            <a:ext cx="6780565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6BA1F7D-9E47-3A38-E842-9E365DC8174A}"/>
              </a:ext>
            </a:extLst>
          </p:cNvPr>
          <p:cNvGrpSpPr/>
          <p:nvPr/>
        </p:nvGrpSpPr>
        <p:grpSpPr>
          <a:xfrm>
            <a:off x="5948660" y="871969"/>
            <a:ext cx="6120447" cy="5860936"/>
            <a:chOff x="5948660" y="871969"/>
            <a:chExt cx="6120447" cy="58609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56F47D-5637-FBDF-FEF5-EBD752A1B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22" t="5065" r="3522" b="3723"/>
            <a:stretch/>
          </p:blipFill>
          <p:spPr>
            <a:xfrm>
              <a:off x="5948660" y="871969"/>
              <a:ext cx="6120447" cy="586093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7A512F-1B71-D14A-2985-A83B7B427DD0}"/>
                </a:ext>
              </a:extLst>
            </p:cNvPr>
            <p:cNvSpPr/>
            <p:nvPr/>
          </p:nvSpPr>
          <p:spPr>
            <a:xfrm>
              <a:off x="5948660" y="1155700"/>
              <a:ext cx="426740" cy="127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9FCFA-4A26-CCFD-821E-4B9C9BC6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188" y="6367780"/>
            <a:ext cx="609600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Picture 8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EEEA7C4C-D19C-AC36-0801-498AE101D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00" y="1498600"/>
            <a:ext cx="1644372" cy="14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Event Selection BDT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35127"/>
            <a:ext cx="5472917" cy="5681571"/>
          </a:xfrm>
        </p:spPr>
        <p:txBody>
          <a:bodyPr>
            <a:normAutofit/>
          </a:bodyPr>
          <a:lstStyle/>
          <a:p>
            <a:pPr marL="0" indent="0">
              <a:buSzPct val="80000"/>
              <a:buNone/>
              <a:tabLst>
                <a:tab pos="1057275" algn="l"/>
              </a:tabLst>
            </a:pPr>
            <a:r>
              <a:rPr lang="en-US" sz="24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What is a BDT?</a:t>
            </a:r>
            <a:endParaRPr lang="en-US" sz="2000" b="1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Boosted Decision Tree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Combination of many weak learners (trees) into a strong classifier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a BDT to better distinguish signal-like events from background-like events</a:t>
            </a: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spcBef>
                <a:spcPts val="0"/>
              </a:spcBef>
              <a:buSzPct val="80000"/>
              <a:buNone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 BDT can significantly improve analysis sensitivity compared to a purely cut-based analysis.</a:t>
            </a:r>
          </a:p>
          <a:p>
            <a:pPr marL="0" indent="0">
              <a:spcBef>
                <a:spcPts val="0"/>
              </a:spcBef>
              <a:buSzPct val="80000"/>
              <a:buNone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Only one BDT model is required for the entire event selection.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45EFC-A25C-3C8C-643A-C6950CEA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682" y="6381023"/>
            <a:ext cx="558800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6" name="Picture 2" descr="Typical boosted decision tree regression structure.">
            <a:extLst>
              <a:ext uri="{FF2B5EF4-FFF2-40B4-BE49-F238E27FC236}">
                <a16:creationId xmlns:a16="http://schemas.microsoft.com/office/drawing/2014/main" id="{23C2D929-CB85-9344-D384-0EB183B8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63" y="1803404"/>
            <a:ext cx="5558938" cy="4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80D656-AB26-0BA3-DC56-2BD09439A2EE}"/>
              </a:ext>
            </a:extLst>
          </p:cNvPr>
          <p:cNvSpPr txBox="1"/>
          <p:nvPr/>
        </p:nvSpPr>
        <p:spPr>
          <a:xfrm>
            <a:off x="6921500" y="1007061"/>
            <a:ext cx="19685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FIX THIS</a:t>
            </a:r>
          </a:p>
        </p:txBody>
      </p:sp>
    </p:spTree>
    <p:extLst>
      <p:ext uri="{BB962C8B-B14F-4D97-AF65-F5344CB8AC3E}">
        <p14:creationId xmlns:p14="http://schemas.microsoft.com/office/powerpoint/2010/main" val="210001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4B7AA8-CC66-908B-703B-03B31231650E}"/>
              </a:ext>
            </a:extLst>
          </p:cNvPr>
          <p:cNvGrpSpPr/>
          <p:nvPr/>
        </p:nvGrpSpPr>
        <p:grpSpPr>
          <a:xfrm>
            <a:off x="6605909" y="948690"/>
            <a:ext cx="5478999" cy="5784215"/>
            <a:chOff x="8481246" y="439383"/>
            <a:chExt cx="5886499" cy="5954431"/>
          </a:xfrm>
        </p:grpSpPr>
        <p:pic>
          <p:nvPicPr>
            <p:cNvPr id="6" name="Picture 5" descr="A graph of a blue and red line&#10;&#10;Description automatically generated with medium confidence">
              <a:extLst>
                <a:ext uri="{FF2B5EF4-FFF2-40B4-BE49-F238E27FC236}">
                  <a16:creationId xmlns:a16="http://schemas.microsoft.com/office/drawing/2014/main" id="{4E1562DC-0D20-9596-DF7F-7334AF1D8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28" r="6927"/>
            <a:stretch/>
          </p:blipFill>
          <p:spPr>
            <a:xfrm>
              <a:off x="8481246" y="439383"/>
              <a:ext cx="5886499" cy="5954431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74B6A0-578A-E324-9DAA-428CF2B667B5}"/>
                </a:ext>
              </a:extLst>
            </p:cNvPr>
            <p:cNvSpPr/>
            <p:nvPr/>
          </p:nvSpPr>
          <p:spPr>
            <a:xfrm>
              <a:off x="12730075" y="795553"/>
              <a:ext cx="1186249" cy="185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Applying the Event Selection BDT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5661454" cy="5784214"/>
          </a:xfrm>
        </p:spPr>
        <p:txBody>
          <a:bodyPr>
            <a:no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event selection BDT model is applied to all samples for each nominal mass point.</a:t>
            </a:r>
          </a:p>
          <a:p>
            <a:pPr marL="0" indent="0">
              <a:buSzPct val="80000"/>
              <a:buNone/>
              <a:tabLst>
                <a:tab pos="1057275" algn="l"/>
              </a:tabLst>
            </a:pPr>
            <a:endParaRPr lang="en-US" sz="22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SzPct val="80000"/>
              <a:buNone/>
              <a:tabLst>
                <a:tab pos="1057275" algn="l"/>
              </a:tabLst>
            </a:pPr>
            <a:r>
              <a:rPr lang="en-US" sz="22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For each nominal mass point:</a:t>
            </a:r>
            <a:endParaRPr lang="en-US" sz="22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spcBef>
                <a:spcPts val="1600"/>
              </a:spcBef>
              <a:buSzPct val="80000"/>
              <a:tabLst>
                <a:tab pos="1057275" algn="l"/>
              </a:tabLst>
            </a:pPr>
            <a:r>
              <a:rPr lang="en-US" sz="2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MC, event mixed background, and data are all processed with the BDT, configured for the given mass point.</a:t>
            </a:r>
          </a:p>
          <a:p>
            <a:pPr>
              <a:spcBef>
                <a:spcPts val="1600"/>
              </a:spcBef>
              <a:buSzPct val="80000"/>
              <a:tabLst>
                <a:tab pos="1057275" algn="l"/>
              </a:tabLst>
            </a:pPr>
            <a:r>
              <a:rPr lang="en-US" sz="22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 prediction distribution of event selection BDT score is generated for signal MC, event mixed background, and data. Shown for m</a:t>
            </a:r>
            <a:r>
              <a:rPr lang="en-US" sz="22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  <a:r>
              <a:rPr lang="en-US" sz="22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= 15 GeV.</a:t>
            </a:r>
            <a:endParaRPr lang="en-US" sz="22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D7055-9FEB-F83D-ED4D-80958CC8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2116" y="6367779"/>
            <a:ext cx="493884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Picture 9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673E5368-4BF5-6527-5306-D98CF250E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880" y="1335674"/>
            <a:ext cx="2263257" cy="11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0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B4C8125-9A3F-46BE-1D0B-269623181B40}"/>
              </a:ext>
            </a:extLst>
          </p:cNvPr>
          <p:cNvGrpSpPr/>
          <p:nvPr/>
        </p:nvGrpSpPr>
        <p:grpSpPr>
          <a:xfrm>
            <a:off x="6608903" y="2440592"/>
            <a:ext cx="4810897" cy="4402245"/>
            <a:chOff x="7379044" y="2492333"/>
            <a:chExt cx="4810897" cy="440224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899927A-1215-ABB3-C9BD-45DC7CB06767}"/>
                </a:ext>
              </a:extLst>
            </p:cNvPr>
            <p:cNvGrpSpPr/>
            <p:nvPr/>
          </p:nvGrpSpPr>
          <p:grpSpPr>
            <a:xfrm>
              <a:off x="7379044" y="2492333"/>
              <a:ext cx="4810897" cy="4402245"/>
              <a:chOff x="7379044" y="2492332"/>
              <a:chExt cx="4810897" cy="44052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9832C95-6EB6-8491-9263-FFED55954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117" b="3117"/>
              <a:stretch/>
            </p:blipFill>
            <p:spPr>
              <a:xfrm>
                <a:off x="7379044" y="2492332"/>
                <a:ext cx="4810897" cy="4405292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AFF883B-6099-636F-9B77-D47FB2DA02C1}"/>
                  </a:ext>
                </a:extLst>
              </p:cNvPr>
              <p:cNvGrpSpPr/>
              <p:nvPr/>
            </p:nvGrpSpPr>
            <p:grpSpPr>
              <a:xfrm>
                <a:off x="8155641" y="2823879"/>
                <a:ext cx="3793976" cy="3553201"/>
                <a:chOff x="8155641" y="2823879"/>
                <a:chExt cx="3793976" cy="355320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5653D48-6758-8F7F-72D8-661EB28B081E}"/>
                    </a:ext>
                  </a:extLst>
                </p:cNvPr>
                <p:cNvSpPr/>
                <p:nvPr/>
              </p:nvSpPr>
              <p:spPr>
                <a:xfrm>
                  <a:off x="8563234" y="2823880"/>
                  <a:ext cx="217695" cy="3553199"/>
                </a:xfrm>
                <a:prstGeom prst="rect">
                  <a:avLst/>
                </a:prstGeom>
                <a:solidFill>
                  <a:srgbClr val="D39F10">
                    <a:alpha val="20000"/>
                  </a:srgb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49CFCCA-20BA-04B5-7852-8AB6E5307BBC}"/>
                    </a:ext>
                  </a:extLst>
                </p:cNvPr>
                <p:cNvSpPr/>
                <p:nvPr/>
              </p:nvSpPr>
              <p:spPr>
                <a:xfrm>
                  <a:off x="9634817" y="2823881"/>
                  <a:ext cx="1890000" cy="3553198"/>
                </a:xfrm>
                <a:prstGeom prst="rect">
                  <a:avLst/>
                </a:prstGeom>
                <a:solidFill>
                  <a:srgbClr val="D39F10">
                    <a:alpha val="20000"/>
                  </a:srgb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C2240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Sideband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1819810-7EE9-8C4E-AB55-37FD2375F935}"/>
                    </a:ext>
                  </a:extLst>
                </p:cNvPr>
                <p:cNvSpPr/>
                <p:nvPr/>
              </p:nvSpPr>
              <p:spPr>
                <a:xfrm>
                  <a:off x="8155641" y="2823881"/>
                  <a:ext cx="407593" cy="3553199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4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BE5A2CE-5FA8-4AF2-F1FE-E0696EFCE774}"/>
                    </a:ext>
                  </a:extLst>
                </p:cNvPr>
                <p:cNvSpPr/>
                <p:nvPr/>
              </p:nvSpPr>
              <p:spPr>
                <a:xfrm>
                  <a:off x="11524817" y="2823879"/>
                  <a:ext cx="424800" cy="3553199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4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5" name="Picture 24" descr="A group of equations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6780AD87-72FF-BCF1-DE0A-36C236AB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56062" y="3016624"/>
              <a:ext cx="1186450" cy="1084754"/>
            </a:xfrm>
            <a:prstGeom prst="rect">
              <a:avLst/>
            </a:prstGeom>
            <a:ln w="6350">
              <a:solidFill>
                <a:schemeClr val="accent1">
                  <a:shade val="15000"/>
                </a:schemeClr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5E5E00-FB64-9D06-FA2A-33872DB5F3C3}"/>
              </a:ext>
            </a:extLst>
          </p:cNvPr>
          <p:cNvSpPr txBox="1"/>
          <p:nvPr/>
        </p:nvSpPr>
        <p:spPr>
          <a:xfrm>
            <a:off x="838200" y="811576"/>
            <a:ext cx="1051559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goal of the event selection procedure is to maximize significance of the analysis. Approximate Mean Significance (AMS) is defined as:</a:t>
            </a:r>
          </a:p>
          <a:p>
            <a:pPr>
              <a:buSzPct val="80000"/>
              <a:tabLst>
                <a:tab pos="1057275" algn="l"/>
              </a:tabLst>
            </a:pPr>
            <a:endParaRPr lang="en-US" sz="22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endParaRPr lang="en-US" sz="22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SzPct val="80000"/>
              <a:buNone/>
              <a:tabLst>
                <a:tab pos="1057275" algn="l"/>
              </a:tabLst>
            </a:pPr>
            <a:r>
              <a:rPr lang="en-US" sz="2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where S and B reference to the number of signal and background events.</a:t>
            </a:r>
          </a:p>
        </p:txBody>
      </p:sp>
      <p:pic>
        <p:nvPicPr>
          <p:cNvPr id="6" name="Picture 5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613DA3B0-DABD-1B89-A6C2-EE4DD2640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165" y="1523925"/>
            <a:ext cx="3299668" cy="598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BDT Score Categorization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28551"/>
            <a:ext cx="5257799" cy="3248412"/>
          </a:xfrm>
        </p:spPr>
        <p:txBody>
          <a:bodyPr anchor="ctr"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Categories are constructed to maximize significance in the signal region.</a:t>
            </a:r>
          </a:p>
          <a:p>
            <a:pPr marL="0" indent="0">
              <a:buSzPct val="80000"/>
              <a:buNone/>
              <a:tabLst>
                <a:tab pos="1057275" algn="l"/>
              </a:tabLst>
            </a:pPr>
            <a:endParaRPr lang="en-US" sz="22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r>
              <a:rPr lang="en-US" sz="22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Cuts on category boundaries are applied on top of all analysis selections for all samples. A minimum of 8 data events in sideband region are required.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4846D-D70E-3E6F-9D47-BB029515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789" y="6297121"/>
            <a:ext cx="492211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24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A5E4E-DFD8-7EBB-9CCB-215B0B4DCD0F}"/>
              </a:ext>
            </a:extLst>
          </p:cNvPr>
          <p:cNvSpPr txBox="1"/>
          <p:nvPr/>
        </p:nvSpPr>
        <p:spPr>
          <a:xfrm>
            <a:off x="8748008" y="3015102"/>
            <a:ext cx="9172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Region</a:t>
            </a:r>
          </a:p>
        </p:txBody>
      </p:sp>
    </p:spTree>
    <p:extLst>
      <p:ext uri="{BB962C8B-B14F-4D97-AF65-F5344CB8AC3E}">
        <p14:creationId xmlns:p14="http://schemas.microsoft.com/office/powerpoint/2010/main" val="1478921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to Analysis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77363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Signal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48690"/>
                <a:ext cx="5489489" cy="5531266"/>
              </a:xfrm>
            </p:spPr>
            <p:txBody>
              <a:bodyPr anchor="ctr">
                <a:noAutofit/>
              </a:bodyPr>
              <a:lstStyle/>
              <a:p>
                <a:pPr>
                  <a:spcBef>
                    <a:spcPts val="1600"/>
                  </a:spcBef>
                  <a:buSzPct val="80000"/>
                  <a:tabLst>
                    <a:tab pos="1057275" algn="l"/>
                  </a:tabLst>
                </a:pPr>
                <a:r>
                  <a:rPr lang="en-US" sz="2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Signal models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𝛾𝛾𝛾𝛾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are constructed for all nominal pseudoscalar mass points.</a:t>
                </a:r>
              </a:p>
              <a:p>
                <a:pPr>
                  <a:spcBef>
                    <a:spcPts val="1600"/>
                  </a:spcBef>
                  <a:buSzPct val="80000"/>
                  <a:tabLst>
                    <a:tab pos="1057275" algn="l"/>
                  </a:tabLst>
                </a:pPr>
                <a:r>
                  <a:rPr lang="en-US" sz="2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The parametric model is constructed from the sum of 2 Gaussians.</a:t>
                </a:r>
              </a:p>
              <a:p>
                <a:pPr>
                  <a:spcBef>
                    <a:spcPts val="1600"/>
                  </a:spcBef>
                  <a:buSzPct val="80000"/>
                  <a:tabLst>
                    <a:tab pos="1057275" algn="l"/>
                  </a:tabLst>
                </a:pPr>
                <a:r>
                  <a:rPr lang="en-US" sz="2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Intermediate masses are modelled by the nearest nominal mass model with normalization interpolated from detector efficiency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×</m:t>
                    </m:r>
                  </m:oMath>
                </a14:m>
                <a:r>
                  <a:rPr lang="en-US" sz="22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analysis acceptance.</a:t>
                </a:r>
              </a:p>
              <a:p>
                <a:pPr>
                  <a:spcBef>
                    <a:spcPts val="1600"/>
                  </a:spcBef>
                  <a:buSzPct val="80000"/>
                  <a:tabLst>
                    <a:tab pos="10572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sz="22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refers to the region in which 68% of signal events are contained and FWHM to the Full Width Half Maximum of the parametric model.</a:t>
                </a:r>
                <a:endParaRPr lang="en-US" sz="2200" dirty="0">
                  <a:solidFill>
                    <a:srgbClr val="0C23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48690"/>
                <a:ext cx="5489489" cy="5531266"/>
              </a:xfrm>
              <a:blipFill>
                <a:blip r:embed="rId3"/>
                <a:stretch>
                  <a:fillRect l="-691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291A6-96F9-B5A1-1DA4-847FE942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2687" y="6345836"/>
            <a:ext cx="445512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F4FCF3-1304-24F2-58BD-5C4BC371FB05}"/>
              </a:ext>
            </a:extLst>
          </p:cNvPr>
          <p:cNvGrpSpPr/>
          <p:nvPr/>
        </p:nvGrpSpPr>
        <p:grpSpPr>
          <a:xfrm>
            <a:off x="6415575" y="1208182"/>
            <a:ext cx="5628143" cy="5191623"/>
            <a:chOff x="6415575" y="1208182"/>
            <a:chExt cx="5628143" cy="51916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A9D058-05E3-A9DC-59E9-E04174821AEC}"/>
                </a:ext>
              </a:extLst>
            </p:cNvPr>
            <p:cNvGrpSpPr/>
            <p:nvPr/>
          </p:nvGrpSpPr>
          <p:grpSpPr>
            <a:xfrm>
              <a:off x="6415575" y="1208182"/>
              <a:ext cx="5628143" cy="5191623"/>
              <a:chOff x="6238105" y="948690"/>
              <a:chExt cx="5780900" cy="5332532"/>
            </a:xfrm>
          </p:grpSpPr>
          <p:pic>
            <p:nvPicPr>
              <p:cNvPr id="6" name="Picture 5" descr="A graph of a function&#10;&#10;Description automatically generated">
                <a:extLst>
                  <a:ext uri="{FF2B5EF4-FFF2-40B4-BE49-F238E27FC236}">
                    <a16:creationId xmlns:a16="http://schemas.microsoft.com/office/drawing/2014/main" id="{DECD8BC2-99CC-CC30-9921-029A6CD51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478"/>
              <a:stretch/>
            </p:blipFill>
            <p:spPr>
              <a:xfrm>
                <a:off x="6238105" y="948690"/>
                <a:ext cx="5780900" cy="5332532"/>
              </a:xfrm>
              <a:prstGeom prst="rect">
                <a:avLst/>
              </a:prstGeom>
              <a:ln>
                <a:solidFill>
                  <a:srgbClr val="0C234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52CE2C-D5C3-6AA8-35FB-C6AA955FB7B8}"/>
                  </a:ext>
                </a:extLst>
              </p:cNvPr>
              <p:cNvSpPr/>
              <p:nvPr/>
            </p:nvSpPr>
            <p:spPr>
              <a:xfrm>
                <a:off x="10478529" y="972716"/>
                <a:ext cx="667265" cy="2128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B96B83-3237-EC56-5118-05C5337B0809}"/>
                </a:ext>
              </a:extLst>
            </p:cNvPr>
            <p:cNvSpPr/>
            <p:nvPr/>
          </p:nvSpPr>
          <p:spPr>
            <a:xfrm>
              <a:off x="10668000" y="1625600"/>
              <a:ext cx="901700" cy="20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CBC161-0085-40BE-3158-37D5E18B15F5}"/>
              </a:ext>
            </a:extLst>
          </p:cNvPr>
          <p:cNvSpPr txBox="1"/>
          <p:nvPr/>
        </p:nvSpPr>
        <p:spPr>
          <a:xfrm>
            <a:off x="10092750" y="1671546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</a:t>
            </a:r>
            <a:r>
              <a:rPr lang="en-US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= 15 GeV</a:t>
            </a:r>
          </a:p>
        </p:txBody>
      </p:sp>
    </p:spTree>
    <p:extLst>
      <p:ext uri="{BB962C8B-B14F-4D97-AF65-F5344CB8AC3E}">
        <p14:creationId xmlns:p14="http://schemas.microsoft.com/office/powerpoint/2010/main" val="3363435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to Analysis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07615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Advancements on Previous Studies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8690"/>
                <a:ext cx="10515600" cy="522827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SzPct val="80000"/>
                  <a:buNone/>
                  <a:tabLst>
                    <a:tab pos="1057275" algn="l"/>
                  </a:tabLst>
                </a:pPr>
                <a:r>
                  <a:rPr lang="en-US" sz="24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How to increase analysis sensitivity: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Statistics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Better estimation of background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Improved event selection procedure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endParaRPr lang="en-US" sz="2400" dirty="0">
                  <a:solidFill>
                    <a:srgbClr val="0C23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SzPct val="80000"/>
                  <a:buNone/>
                  <a:tabLst>
                    <a:tab pos="1057275" algn="l"/>
                  </a:tabLst>
                </a:pPr>
                <a:r>
                  <a:rPr lang="en-US" sz="24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Ways to improve on Run 2 analysis: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Expect Run 3 statistics to match Run 2 statistics by end-2024. Current Run 3 statistics are 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∼</m:t>
                    </m:r>
                  </m:oMath>
                </a14:m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60 fb</a:t>
                </a:r>
                <a:r>
                  <a:rPr lang="en-US" sz="2000" baseline="30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-1</a:t>
                </a: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.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Even more statistics if doing combined Run 2 + partial Run 3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Improvement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in precision from Run 2 </a:t>
                </a: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  <a:sym typeface="Wingdings" pitchFamily="2" charset="2"/>
                  </a:rPr>
                  <a:t>to Run 3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New background MC samples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Deep learning model instead of a BDT for event selection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8690"/>
                <a:ext cx="10515600" cy="5228273"/>
              </a:xfr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D8CA4-DB22-82B6-C310-4414436B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43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to Analysis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5224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The Standard Model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48690"/>
            <a:ext cx="5572226" cy="5228273"/>
          </a:xfrm>
        </p:spPr>
        <p:txBody>
          <a:bodyPr>
            <a:normAutofit lnSpcReduction="10000"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Most complete model of particle physics that describes all known elementary particles.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Describes three fundamental interactions: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Weak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Strong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Electromagnetic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Rich Higgs sector phenomenology: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 mechanism yields gauge boson masses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 VEV &amp; Yukawa couplings yield other particle masses excluding neutrinos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Beyond the Standard Model physics can remedy its shortcomings and predict interesting, new physics.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9CCA9-75A7-A947-2480-28FC9051F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7" b="1"/>
          <a:stretch/>
        </p:blipFill>
        <p:spPr>
          <a:xfrm>
            <a:off x="6410425" y="1090636"/>
            <a:ext cx="5781575" cy="50863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87FB7-4450-79CE-6C56-ABA8DFF2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7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0" y="800100"/>
                <a:ext cx="7543800" cy="5932800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0" indent="0">
                  <a:buSzPct val="80000"/>
                  <a:buNone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Many of the tools needed to perform the full analysis are constructed: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Event selections processor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Event selection BDT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BDT score category optimization tools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Signal modelling tools for nominal mass points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endParaRPr lang="en-US" sz="2400" dirty="0">
                  <a:solidFill>
                    <a:srgbClr val="0C23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SzPct val="80000"/>
                  <a:buNone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Future Work: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Fix any problems with current suite of analysis tools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Background modelling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𝛾𝛾𝛾𝛾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fitting for limit setting in Run 2 proof-of-concept study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Applying work to Run 3 data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endParaRPr lang="en-US" sz="2400" dirty="0">
                  <a:solidFill>
                    <a:srgbClr val="0C23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SzPct val="80000"/>
                  <a:buNone/>
                  <a:tabLst>
                    <a:tab pos="1057275" algn="l"/>
                  </a:tabLst>
                </a:pPr>
                <a:r>
                  <a:rPr lang="en-US" sz="24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Goals: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Complete reproduction of Run 2 analysis for 2018 subset with new analysis framework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Increase analysis sensitivity for Run 3 data and produce a discovery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0" y="800100"/>
                <a:ext cx="7543800" cy="5932800"/>
              </a:xfrm>
              <a:blipFill>
                <a:blip r:embed="rId3"/>
                <a:stretch>
                  <a:fillRect l="-839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7A59E7-322E-8961-4BD9-3C06E1A7C5C3}"/>
              </a:ext>
            </a:extLst>
          </p:cNvPr>
          <p:cNvSpPr txBox="1"/>
          <p:nvPr/>
        </p:nvSpPr>
        <p:spPr>
          <a:xfrm>
            <a:off x="226100" y="2284080"/>
            <a:ext cx="4218900" cy="2289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buSzPct val="80000"/>
              <a:buNone/>
              <a:tabLst>
                <a:tab pos="1057275" algn="l"/>
              </a:tabLst>
            </a:pPr>
            <a:r>
              <a:rPr lang="en-US" sz="24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 search for the SM Higgs boson decaying to two pseudoscalars with a fully resolved, four photon final state was proposed.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AF0DF-8F67-B49E-8B37-4F479E9C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50190"/>
            <a:ext cx="508000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9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9679"/>
            <a:ext cx="10515600" cy="1036918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Thank You!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976A48-DB37-D123-2D2A-4AA2A77C86AC}"/>
              </a:ext>
            </a:extLst>
          </p:cNvPr>
          <p:cNvCxnSpPr>
            <a:cxnSpLocks/>
          </p:cNvCxnSpPr>
          <p:nvPr/>
        </p:nvCxnSpPr>
        <p:spPr>
          <a:xfrm>
            <a:off x="2496000" y="3247127"/>
            <a:ext cx="72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F8B03-D6A5-EE68-A04D-3589DB59C35C}"/>
              </a:ext>
            </a:extLst>
          </p:cNvPr>
          <p:cNvCxnSpPr>
            <a:cxnSpLocks/>
          </p:cNvCxnSpPr>
          <p:nvPr/>
        </p:nvCxnSpPr>
        <p:spPr>
          <a:xfrm>
            <a:off x="3936000" y="3542030"/>
            <a:ext cx="432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04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9679"/>
            <a:ext cx="10515600" cy="1036918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Backup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976A48-DB37-D123-2D2A-4AA2A77C86AC}"/>
              </a:ext>
            </a:extLst>
          </p:cNvPr>
          <p:cNvCxnSpPr>
            <a:cxnSpLocks/>
          </p:cNvCxnSpPr>
          <p:nvPr/>
        </p:nvCxnSpPr>
        <p:spPr>
          <a:xfrm>
            <a:off x="2496000" y="3247127"/>
            <a:ext cx="72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22B203-7B9A-F3E9-86A8-AA1F6818F695}"/>
              </a:ext>
            </a:extLst>
          </p:cNvPr>
          <p:cNvCxnSpPr>
            <a:cxnSpLocks/>
          </p:cNvCxnSpPr>
          <p:nvPr/>
        </p:nvCxnSpPr>
        <p:spPr>
          <a:xfrm>
            <a:off x="2496000" y="2297270"/>
            <a:ext cx="72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503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Backup To Do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See yellow highlights for more backup slides!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 mechanism and EWSB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Internal local symmetries of SM (alpha(point) varies. Not same for all space – that’s global symmetry)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Conversion of samples from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miniAOD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to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nanoAOD</a:t>
            </a: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More BDT explanation: 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  <a:hlinkClick r:id="rId3"/>
              </a:rPr>
              <a:t>https://indico.fnal.gov/event/15356/contributions/31377/attachments/19671/24560/DecisionTrees.pdf</a:t>
            </a: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 production cross section for all channels combined is 52 pb (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  <a:hlinkClick r:id="rId4"/>
              </a:rPr>
              <a:t>https://arxiv.org/abs/1610.07922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Vacuum of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LHCNotes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on photon variables: 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  <a:hlinkClick r:id="rId5"/>
              </a:rPr>
              <a:t>https://twiki.cern.ch/twiki/bin/viewauth/CMS/SWGuideCMSDataAnalysisSchoolLPC2018egamma</a:t>
            </a: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Repeats of plots already included but for a different mass points (15, 30, 40, 60 GeV?)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 2 Gaussians? Why not more? (2NLL/Chi2 discussion)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81287-C7E8-1742-B7FA-CE8A7CDD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38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Backup To Do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85000" lnSpcReduction="20000"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Possibly the only decay (a-&gt;gg) of pseudoscalars depending on model (theory)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Note about background modelling as nuisance parameter when extracting limits?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 do stuff: limit extraction, background modelling, signal modelling for intermediate mass points, applying corrections (smearing and shower shape for photons) to MC, applying systematic error/variation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learning model (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Keras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network vs tree) (BDT: many weak learners)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Better with lower-level variables. Still might be possible given the work done to add extra branches to the samples anyway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Standard Model shortcomings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 not use MC for background?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magnets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Main background processes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AMS discussion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Metrics for evaluating BDT performance: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Smoothed BDT distributions for categories (how?)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 to Diphoton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NanoAOD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Framework (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HiggsDNA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62426-EB1A-63CC-E57F-F8597DAC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96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Backup To Do #3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8690"/>
                <a:ext cx="10515600" cy="5228273"/>
              </a:xfrm>
            </p:spPr>
            <p:txBody>
              <a:bodyPr>
                <a:normAutofit/>
              </a:bodyPr>
              <a:lstStyle/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Difference in </a:t>
                </a:r>
                <a:r>
                  <a:rPr lang="en-US" sz="2400" dirty="0" err="1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phenomenologies</a:t>
                </a:r>
                <a:endParaRPr lang="en-US" sz="2400" dirty="0">
                  <a:solidFill>
                    <a:srgbClr val="0C23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No FCNC -&gt; Z2 symmetries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Rho parameter + maintaining = 1 &amp; Restrictions in (T_3, Y) for rho = 1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E.g. triplets (</a:t>
                </a:r>
                <a:r>
                  <a:rPr lang="en-US" sz="2400" dirty="0" err="1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etc</a:t>
                </a: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) need contrived VEV for rho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∼=</m:t>
                    </m:r>
                  </m:oMath>
                </a14:m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1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</a:t>
                </a:r>
                <a:r>
                  <a:rPr lang="en-US" sz="2400" baseline="-25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</a:t>
                </a: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vs </a:t>
                </a:r>
                <a:r>
                  <a:rPr lang="en-US" sz="2400" dirty="0" err="1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</a:t>
                </a:r>
                <a:r>
                  <a:rPr lang="en-US" sz="2400" baseline="-25000" dirty="0" err="1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</a:t>
                </a: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(involves </a:t>
                </a:r>
                <a:r>
                  <a:rPr lang="en-US" sz="2400" dirty="0" err="1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cosh</a:t>
                </a: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(eta) or something?)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8690"/>
                <a:ext cx="10515600" cy="5228273"/>
              </a:xfrm>
              <a:blipFill>
                <a:blip r:embed="rId3"/>
                <a:stretch>
                  <a:fillRect l="-483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62426-EB1A-63CC-E57F-F8597DAC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5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2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Analysis 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17C64F-A852-FA03-2CB6-9EA5965D519F}"/>
              </a:ext>
            </a:extLst>
          </p:cNvPr>
          <p:cNvGrpSpPr/>
          <p:nvPr/>
        </p:nvGrpSpPr>
        <p:grpSpPr>
          <a:xfrm>
            <a:off x="133699" y="1092500"/>
            <a:ext cx="11924601" cy="5640405"/>
            <a:chOff x="133699" y="1062489"/>
            <a:chExt cx="11924601" cy="564040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5D7D036-32BA-9704-C5AB-0C4A71671FA2}"/>
                </a:ext>
              </a:extLst>
            </p:cNvPr>
            <p:cNvGrpSpPr/>
            <p:nvPr/>
          </p:nvGrpSpPr>
          <p:grpSpPr>
            <a:xfrm>
              <a:off x="133699" y="1062489"/>
              <a:ext cx="11924601" cy="5640405"/>
              <a:chOff x="0" y="1804416"/>
              <a:chExt cx="11924601" cy="564040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5BC26DD-2CD7-FA7C-4581-677014A8785E}"/>
                  </a:ext>
                </a:extLst>
              </p:cNvPr>
              <p:cNvGrpSpPr/>
              <p:nvPr/>
            </p:nvGrpSpPr>
            <p:grpSpPr>
              <a:xfrm>
                <a:off x="3121152" y="1804416"/>
                <a:ext cx="2651589" cy="3291840"/>
                <a:chOff x="3194304" y="2438400"/>
                <a:chExt cx="2651589" cy="3291840"/>
              </a:xfrm>
            </p:grpSpPr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2DF19295-329F-85C2-1E36-DFD14C5C425A}"/>
                    </a:ext>
                  </a:extLst>
                </p:cNvPr>
                <p:cNvSpPr/>
                <p:nvPr/>
              </p:nvSpPr>
              <p:spPr>
                <a:xfrm>
                  <a:off x="3194304" y="2438400"/>
                  <a:ext cx="2651589" cy="3291840"/>
                </a:xfrm>
                <a:prstGeom prst="roundRect">
                  <a:avLst/>
                </a:prstGeom>
                <a:solidFill>
                  <a:srgbClr val="D39F1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9686B43-A776-2A72-50B3-80855F9DD53F}"/>
                    </a:ext>
                  </a:extLst>
                </p:cNvPr>
                <p:cNvSpPr/>
                <p:nvPr/>
              </p:nvSpPr>
              <p:spPr>
                <a:xfrm>
                  <a:off x="3315314" y="3197526"/>
                  <a:ext cx="2409568" cy="832088"/>
                </a:xfrm>
                <a:prstGeom prst="rect">
                  <a:avLst/>
                </a:prstGeom>
                <a:solidFill>
                  <a:srgbClr val="1F3764"/>
                </a:solidFill>
                <a:ln>
                  <a:solidFill>
                    <a:srgbClr val="0C23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Low mass diphoton selections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E95C278-9B64-A43C-CB22-4D426760FDCE}"/>
                    </a:ext>
                  </a:extLst>
                </p:cNvPr>
                <p:cNvSpPr/>
                <p:nvPr/>
              </p:nvSpPr>
              <p:spPr>
                <a:xfrm>
                  <a:off x="3315314" y="4368153"/>
                  <a:ext cx="2409568" cy="654907"/>
                </a:xfrm>
                <a:prstGeom prst="rect">
                  <a:avLst/>
                </a:prstGeom>
                <a:solidFill>
                  <a:srgbClr val="1F3764"/>
                </a:solidFill>
                <a:ln>
                  <a:solidFill>
                    <a:srgbClr val="0C23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Photon selections</a:t>
                  </a: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37434527-01A9-6237-DD40-C73B24CEFF3F}"/>
                    </a:ext>
                  </a:extLst>
                </p:cNvPr>
                <p:cNvCxnSpPr>
                  <a:cxnSpLocks/>
                  <a:stCxn id="46" idx="2"/>
                  <a:endCxn id="47" idx="0"/>
                </p:cNvCxnSpPr>
                <p:nvPr/>
              </p:nvCxnSpPr>
              <p:spPr>
                <a:xfrm>
                  <a:off x="4520098" y="4029614"/>
                  <a:ext cx="0" cy="33853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17D48E2-9756-57F5-5C61-10298BA66959}"/>
                    </a:ext>
                  </a:extLst>
                </p:cNvPr>
                <p:cNvSpPr txBox="1"/>
                <p:nvPr/>
              </p:nvSpPr>
              <p:spPr>
                <a:xfrm>
                  <a:off x="3527420" y="2542619"/>
                  <a:ext cx="198535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C2240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Apply Selections with </a:t>
                  </a:r>
                  <a:r>
                    <a:rPr lang="en-US" b="1" dirty="0" err="1">
                      <a:solidFill>
                        <a:srgbClr val="0C2240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HiggsDNA</a:t>
                  </a:r>
                  <a:endParaRPr lang="en-US" b="1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3AF1A9E-7C8A-0428-A2C4-57F374702487}"/>
                  </a:ext>
                </a:extLst>
              </p:cNvPr>
              <p:cNvGrpSpPr/>
              <p:nvPr/>
            </p:nvGrpSpPr>
            <p:grpSpPr>
              <a:xfrm>
                <a:off x="5898589" y="1804416"/>
                <a:ext cx="2951991" cy="3291840"/>
                <a:chOff x="6204201" y="2438400"/>
                <a:chExt cx="2951991" cy="3291840"/>
              </a:xfrm>
            </p:grpSpPr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1B2CC59D-AE1D-B7B5-B350-AE0E7A6D89DE}"/>
                    </a:ext>
                  </a:extLst>
                </p:cNvPr>
                <p:cNvSpPr/>
                <p:nvPr/>
              </p:nvSpPr>
              <p:spPr>
                <a:xfrm>
                  <a:off x="6204201" y="2438400"/>
                  <a:ext cx="2951991" cy="3291840"/>
                </a:xfrm>
                <a:prstGeom prst="roundRect">
                  <a:avLst/>
                </a:prstGeom>
                <a:solidFill>
                  <a:srgbClr val="D39F1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91581A1-652F-E119-8331-63C9E4E0CB1C}"/>
                    </a:ext>
                  </a:extLst>
                </p:cNvPr>
                <p:cNvSpPr/>
                <p:nvPr/>
              </p:nvSpPr>
              <p:spPr>
                <a:xfrm>
                  <a:off x="6486563" y="4305671"/>
                  <a:ext cx="2387264" cy="856172"/>
                </a:xfrm>
                <a:prstGeom prst="rect">
                  <a:avLst/>
                </a:prstGeom>
                <a:solidFill>
                  <a:srgbClr val="1F3764"/>
                </a:solidFill>
                <a:ln>
                  <a:solidFill>
                    <a:srgbClr val="0C23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Training event selection BDT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2E23E2D-C48C-2D21-8DC7-86A75EE0316B}"/>
                    </a:ext>
                  </a:extLst>
                </p:cNvPr>
                <p:cNvSpPr/>
                <p:nvPr/>
              </p:nvSpPr>
              <p:spPr>
                <a:xfrm>
                  <a:off x="6291241" y="3198079"/>
                  <a:ext cx="2777909" cy="856172"/>
                </a:xfrm>
                <a:prstGeom prst="rect">
                  <a:avLst/>
                </a:prstGeom>
                <a:solidFill>
                  <a:srgbClr val="1F3764"/>
                </a:solidFill>
                <a:ln>
                  <a:solidFill>
                    <a:srgbClr val="0C23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N-dim reweighting of samples for BDT training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2B08962-55AE-A0B3-09C3-577DA4578EDC}"/>
                    </a:ext>
                  </a:extLst>
                </p:cNvPr>
                <p:cNvSpPr txBox="1"/>
                <p:nvPr/>
              </p:nvSpPr>
              <p:spPr>
                <a:xfrm>
                  <a:off x="6787100" y="2629682"/>
                  <a:ext cx="17861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C2240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BDT Training</a:t>
                  </a:r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8AB7797C-9B84-BF31-9412-1777FCCBAEC2}"/>
                    </a:ext>
                  </a:extLst>
                </p:cNvPr>
                <p:cNvCxnSpPr>
                  <a:cxnSpLocks/>
                  <a:stCxn id="53" idx="2"/>
                  <a:endCxn id="52" idx="0"/>
                </p:cNvCxnSpPr>
                <p:nvPr/>
              </p:nvCxnSpPr>
              <p:spPr>
                <a:xfrm flipH="1">
                  <a:off x="7680195" y="4054251"/>
                  <a:ext cx="1" cy="25142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A78808C9-B7C5-BA69-EC2E-9B551F448DD3}"/>
                  </a:ext>
                </a:extLst>
              </p:cNvPr>
              <p:cNvCxnSpPr>
                <a:cxnSpLocks/>
                <a:stCxn id="76" idx="3"/>
                <a:endCxn id="46" idx="1"/>
              </p:cNvCxnSpPr>
              <p:nvPr/>
            </p:nvCxnSpPr>
            <p:spPr>
              <a:xfrm flipV="1">
                <a:off x="2956621" y="2979586"/>
                <a:ext cx="285541" cy="638089"/>
              </a:xfrm>
              <a:prstGeom prst="bentConnector3">
                <a:avLst>
                  <a:gd name="adj1" fmla="val 41461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>
                <a:extLst>
                  <a:ext uri="{FF2B5EF4-FFF2-40B4-BE49-F238E27FC236}">
                    <a16:creationId xmlns:a16="http://schemas.microsoft.com/office/drawing/2014/main" id="{95525080-A901-8058-B3D6-9053FEE40739}"/>
                  </a:ext>
                </a:extLst>
              </p:cNvPr>
              <p:cNvCxnSpPr>
                <a:cxnSpLocks/>
                <a:stCxn id="47" idx="3"/>
                <a:endCxn id="53" idx="1"/>
              </p:cNvCxnSpPr>
              <p:nvPr/>
            </p:nvCxnSpPr>
            <p:spPr>
              <a:xfrm flipV="1">
                <a:off x="5651730" y="2992181"/>
                <a:ext cx="333899" cy="1069442"/>
              </a:xfrm>
              <a:prstGeom prst="bentConnector3">
                <a:avLst>
                  <a:gd name="adj1" fmla="val 53652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CD6B152-E1EF-1098-C888-C29054445682}"/>
                  </a:ext>
                </a:extLst>
              </p:cNvPr>
              <p:cNvGrpSpPr/>
              <p:nvPr/>
            </p:nvGrpSpPr>
            <p:grpSpPr>
              <a:xfrm>
                <a:off x="8972610" y="1804416"/>
                <a:ext cx="2951991" cy="3291840"/>
                <a:chOff x="6204201" y="2438400"/>
                <a:chExt cx="2951991" cy="3291840"/>
              </a:xfrm>
            </p:grpSpPr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175A74C7-E80A-ED0E-4116-840E796A35F8}"/>
                    </a:ext>
                  </a:extLst>
                </p:cNvPr>
                <p:cNvSpPr/>
                <p:nvPr/>
              </p:nvSpPr>
              <p:spPr>
                <a:xfrm>
                  <a:off x="6204201" y="2438400"/>
                  <a:ext cx="2951991" cy="3291840"/>
                </a:xfrm>
                <a:prstGeom prst="roundRect">
                  <a:avLst/>
                </a:prstGeom>
                <a:solidFill>
                  <a:srgbClr val="D39F1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96C83C13-5BEA-B87A-5B1E-E57295990D9D}"/>
                    </a:ext>
                  </a:extLst>
                </p:cNvPr>
                <p:cNvSpPr/>
                <p:nvPr/>
              </p:nvSpPr>
              <p:spPr>
                <a:xfrm>
                  <a:off x="6538676" y="4003431"/>
                  <a:ext cx="2283037" cy="660908"/>
                </a:xfrm>
                <a:prstGeom prst="rect">
                  <a:avLst/>
                </a:prstGeom>
                <a:solidFill>
                  <a:srgbClr val="1F3764"/>
                </a:solidFill>
                <a:ln>
                  <a:solidFill>
                    <a:srgbClr val="0C23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1-dim reweighting of BDT scores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6F39BE7-E33F-9F8E-9AA5-BBB2E0912032}"/>
                    </a:ext>
                  </a:extLst>
                </p:cNvPr>
                <p:cNvSpPr/>
                <p:nvPr/>
              </p:nvSpPr>
              <p:spPr>
                <a:xfrm>
                  <a:off x="6538676" y="3188077"/>
                  <a:ext cx="2283037" cy="660908"/>
                </a:xfrm>
                <a:prstGeom prst="rect">
                  <a:avLst/>
                </a:prstGeom>
                <a:solidFill>
                  <a:srgbClr val="1F3764"/>
                </a:solidFill>
                <a:ln>
                  <a:solidFill>
                    <a:srgbClr val="0C23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Process samples with BDT model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481BF3-2338-6281-F545-E1F906657AC6}"/>
                    </a:ext>
                  </a:extLst>
                </p:cNvPr>
                <p:cNvSpPr txBox="1"/>
                <p:nvPr/>
              </p:nvSpPr>
              <p:spPr>
                <a:xfrm>
                  <a:off x="6495649" y="2541746"/>
                  <a:ext cx="23690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C2240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BDT Score Categories</a:t>
                  </a: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5A5F50C9-ADD0-B71B-14A0-5294E95B594C}"/>
                    </a:ext>
                  </a:extLst>
                </p:cNvPr>
                <p:cNvCxnSpPr>
                  <a:cxnSpLocks/>
                  <a:stCxn id="61" idx="2"/>
                  <a:endCxn id="60" idx="0"/>
                </p:cNvCxnSpPr>
                <p:nvPr/>
              </p:nvCxnSpPr>
              <p:spPr>
                <a:xfrm>
                  <a:off x="7680195" y="3848985"/>
                  <a:ext cx="0" cy="15444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Elbow Connector 63">
                <a:extLst>
                  <a:ext uri="{FF2B5EF4-FFF2-40B4-BE49-F238E27FC236}">
                    <a16:creationId xmlns:a16="http://schemas.microsoft.com/office/drawing/2014/main" id="{B5358832-F45B-AA89-7256-64F1D661A6E5}"/>
                  </a:ext>
                </a:extLst>
              </p:cNvPr>
              <p:cNvCxnSpPr>
                <a:cxnSpLocks/>
                <a:stCxn id="52" idx="3"/>
                <a:endCxn id="61" idx="1"/>
              </p:cNvCxnSpPr>
              <p:nvPr/>
            </p:nvCxnSpPr>
            <p:spPr>
              <a:xfrm flipV="1">
                <a:off x="8568215" y="2884547"/>
                <a:ext cx="738870" cy="1215226"/>
              </a:xfrm>
              <a:prstGeom prst="bentConnector3">
                <a:avLst>
                  <a:gd name="adj1" fmla="val 45050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75D3F94-C68D-6D86-01E9-44945236BA1D}"/>
                  </a:ext>
                </a:extLst>
              </p:cNvPr>
              <p:cNvSpPr/>
              <p:nvPr/>
            </p:nvSpPr>
            <p:spPr>
              <a:xfrm>
                <a:off x="9429995" y="4184801"/>
                <a:ext cx="2037216" cy="660908"/>
              </a:xfrm>
              <a:prstGeom prst="rect">
                <a:avLst/>
              </a:prstGeom>
              <a:solidFill>
                <a:srgbClr val="1F3764"/>
              </a:solidFill>
              <a:ln>
                <a:solidFill>
                  <a:srgbClr val="0C23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Optimize and cut on categories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F3E20E3-4F72-CA6C-8959-645BB7BD01CA}"/>
                  </a:ext>
                </a:extLst>
              </p:cNvPr>
              <p:cNvCxnSpPr>
                <a:cxnSpLocks/>
                <a:stCxn id="60" idx="2"/>
                <a:endCxn id="65" idx="0"/>
              </p:cNvCxnSpPr>
              <p:nvPr/>
            </p:nvCxnSpPr>
            <p:spPr>
              <a:xfrm flipH="1">
                <a:off x="10448603" y="4030355"/>
                <a:ext cx="1" cy="1544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54CC478-7A1A-E552-D745-427AC37160DE}"/>
                  </a:ext>
                </a:extLst>
              </p:cNvPr>
              <p:cNvGrpSpPr/>
              <p:nvPr/>
            </p:nvGrpSpPr>
            <p:grpSpPr>
              <a:xfrm>
                <a:off x="7040029" y="5250703"/>
                <a:ext cx="3111809" cy="2194118"/>
                <a:chOff x="5983428" y="5214772"/>
                <a:chExt cx="3111809" cy="2194118"/>
              </a:xfrm>
            </p:grpSpPr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1E60BCD8-A6ED-1D79-14DE-EFC93BD73126}"/>
                    </a:ext>
                  </a:extLst>
                </p:cNvPr>
                <p:cNvSpPr/>
                <p:nvPr/>
              </p:nvSpPr>
              <p:spPr>
                <a:xfrm>
                  <a:off x="5983428" y="5214772"/>
                  <a:ext cx="3111809" cy="2194118"/>
                </a:xfrm>
                <a:prstGeom prst="roundRect">
                  <a:avLst/>
                </a:prstGeom>
                <a:solidFill>
                  <a:srgbClr val="D39F1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C2240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x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B90689FD-F7AC-F8F8-9ABC-4CCC1DD26EAA}"/>
                    </a:ext>
                  </a:extLst>
                </p:cNvPr>
                <p:cNvSpPr/>
                <p:nvPr/>
              </p:nvSpPr>
              <p:spPr>
                <a:xfrm>
                  <a:off x="6397813" y="5717008"/>
                  <a:ext cx="2283037" cy="691288"/>
                </a:xfrm>
                <a:prstGeom prst="rect">
                  <a:avLst/>
                </a:prstGeom>
                <a:solidFill>
                  <a:srgbClr val="1F3764"/>
                </a:solidFill>
                <a:ln>
                  <a:solidFill>
                    <a:srgbClr val="0C23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Generate nominal mass point models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4E5F002-50EC-FE9F-42C8-C8B67176C89D}"/>
                    </a:ext>
                  </a:extLst>
                </p:cNvPr>
                <p:cNvSpPr txBox="1"/>
                <p:nvPr/>
              </p:nvSpPr>
              <p:spPr>
                <a:xfrm>
                  <a:off x="6455944" y="5286947"/>
                  <a:ext cx="21667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C2240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Signal Modelling</a:t>
                  </a:r>
                </a:p>
              </p:txBody>
            </p:sp>
          </p:grp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814F1235-7103-F44B-D4CC-215F1795714A}"/>
                  </a:ext>
                </a:extLst>
              </p:cNvPr>
              <p:cNvCxnSpPr>
                <a:cxnSpLocks/>
                <a:stCxn id="65" idx="2"/>
                <a:endCxn id="69" idx="3"/>
              </p:cNvCxnSpPr>
              <p:nvPr/>
            </p:nvCxnSpPr>
            <p:spPr>
              <a:xfrm rot="5400000">
                <a:off x="9466590" y="5116570"/>
                <a:ext cx="1252874" cy="711152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3F7294BE-F43E-7556-5ABD-CD7456F649A5}"/>
                  </a:ext>
                </a:extLst>
              </p:cNvPr>
              <p:cNvSpPr/>
              <p:nvPr/>
            </p:nvSpPr>
            <p:spPr>
              <a:xfrm>
                <a:off x="72869" y="5819372"/>
                <a:ext cx="2004121" cy="624855"/>
              </a:xfrm>
              <a:prstGeom prst="roundRect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Next Steps…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D46C3A3-DF2A-11BB-F606-C26C2B4474A4}"/>
                  </a:ext>
                </a:extLst>
              </p:cNvPr>
              <p:cNvGrpSpPr/>
              <p:nvPr/>
            </p:nvGrpSpPr>
            <p:grpSpPr>
              <a:xfrm>
                <a:off x="0" y="1804416"/>
                <a:ext cx="3034110" cy="3291840"/>
                <a:chOff x="0" y="1971096"/>
                <a:chExt cx="3034110" cy="3291840"/>
              </a:xfrm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F5CF034A-B6AD-9979-D1BA-BB475EAE2C16}"/>
                    </a:ext>
                  </a:extLst>
                </p:cNvPr>
                <p:cNvSpPr/>
                <p:nvPr/>
              </p:nvSpPr>
              <p:spPr>
                <a:xfrm>
                  <a:off x="0" y="1971096"/>
                  <a:ext cx="3034110" cy="3291840"/>
                </a:xfrm>
                <a:prstGeom prst="roundRect">
                  <a:avLst/>
                </a:prstGeom>
                <a:solidFill>
                  <a:srgbClr val="D39F1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779FC0-AF43-F2AB-FCDF-3D93744868B0}"/>
                    </a:ext>
                  </a:extLst>
                </p:cNvPr>
                <p:cNvSpPr/>
                <p:nvPr/>
              </p:nvSpPr>
              <p:spPr>
                <a:xfrm>
                  <a:off x="63011" y="2816543"/>
                  <a:ext cx="2893610" cy="1935624"/>
                </a:xfrm>
                <a:prstGeom prst="rect">
                  <a:avLst/>
                </a:prstGeom>
                <a:solidFill>
                  <a:srgbClr val="1F3764"/>
                </a:solidFill>
                <a:ln>
                  <a:solidFill>
                    <a:srgbClr val="0C23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u="sng" dirty="0">
                      <a:solidFill>
                        <a:schemeClr val="bg1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Signal MC</a:t>
                  </a:r>
                </a:p>
                <a:p>
                  <a:pPr algn="ctr"/>
                  <a:endPara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  <a:p>
                  <a:pPr algn="ctr"/>
                  <a:r>
                    <a:rPr lang="en-US" u="sng" dirty="0">
                      <a:solidFill>
                        <a:schemeClr val="bg1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Event Mixed</a:t>
                  </a:r>
                  <a:endPara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  <a:p>
                  <a:pPr algn="ctr"/>
                  <a:r>
                    <a:rPr lang="en-US" u="sng" dirty="0">
                      <a:solidFill>
                        <a:schemeClr val="bg1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Background</a:t>
                  </a:r>
                </a:p>
                <a:p>
                  <a:endPara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  <a:p>
                  <a:pPr algn="ctr"/>
                  <a:r>
                    <a:rPr lang="en-US" u="sng" dirty="0">
                      <a:solidFill>
                        <a:schemeClr val="bg1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Data</a:t>
                  </a:r>
                  <a:endPara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9E1B261-DB9E-6BB8-5E52-6393865294F7}"/>
                    </a:ext>
                  </a:extLst>
                </p:cNvPr>
                <p:cNvSpPr txBox="1"/>
                <p:nvPr/>
              </p:nvSpPr>
              <p:spPr>
                <a:xfrm>
                  <a:off x="397021" y="2162378"/>
                  <a:ext cx="22400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>
                      <a:solidFill>
                        <a:srgbClr val="0C2240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nanoAOD</a:t>
                  </a:r>
                  <a:r>
                    <a:rPr lang="en-US" b="1" dirty="0">
                      <a:solidFill>
                        <a:srgbClr val="0C2240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 Samples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96B2CF-F04A-AD29-057B-F534E9DBCEE7}"/>
                </a:ext>
              </a:extLst>
            </p:cNvPr>
            <p:cNvSpPr/>
            <p:nvPr/>
          </p:nvSpPr>
          <p:spPr>
            <a:xfrm>
              <a:off x="7487387" y="5823759"/>
              <a:ext cx="2484486" cy="691288"/>
            </a:xfrm>
            <a:prstGeom prst="rect">
              <a:avLst/>
            </a:prstGeom>
            <a:solidFill>
              <a:srgbClr val="1F3764"/>
            </a:solidFill>
            <a:ln>
              <a:solidFill>
                <a:srgbClr val="0C2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Generate intermediate mass point models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26AD1A-C893-C1BF-BCB6-3CFFF07965EB}"/>
              </a:ext>
            </a:extLst>
          </p:cNvPr>
          <p:cNvSpPr/>
          <p:nvPr/>
        </p:nvSpPr>
        <p:spPr>
          <a:xfrm>
            <a:off x="4708529" y="4537472"/>
            <a:ext cx="2166775" cy="2194118"/>
          </a:xfrm>
          <a:prstGeom prst="roundRect">
            <a:avLst/>
          </a:prstGeom>
          <a:solidFill>
            <a:srgbClr val="D39F1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C22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9B769E-1486-D6DF-8C84-2E1C96D4952A}"/>
              </a:ext>
            </a:extLst>
          </p:cNvPr>
          <p:cNvSpPr txBox="1"/>
          <p:nvPr/>
        </p:nvSpPr>
        <p:spPr>
          <a:xfrm>
            <a:off x="4968609" y="4628402"/>
            <a:ext cx="1646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C22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Background Modelling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0263E3D-AA67-5985-EED9-4ACBCBBB9BE1}"/>
              </a:ext>
            </a:extLst>
          </p:cNvPr>
          <p:cNvCxnSpPr>
            <a:cxnSpLocks/>
            <a:stCxn id="68" idx="1"/>
            <a:endCxn id="20" idx="3"/>
          </p:cNvCxnSpPr>
          <p:nvPr/>
        </p:nvCxnSpPr>
        <p:spPr>
          <a:xfrm rot="10800000">
            <a:off x="6875304" y="5634532"/>
            <a:ext cx="298424" cy="131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65B06-87BA-EC1D-F081-C18CE17023F0}"/>
              </a:ext>
            </a:extLst>
          </p:cNvPr>
          <p:cNvSpPr/>
          <p:nvPr/>
        </p:nvSpPr>
        <p:spPr>
          <a:xfrm>
            <a:off x="4873556" y="5304107"/>
            <a:ext cx="1826498" cy="1158391"/>
          </a:xfrm>
          <a:prstGeom prst="rect">
            <a:avLst/>
          </a:prstGeom>
          <a:solidFill>
            <a:srgbClr val="1F3764"/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Generate models for all mass points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1946778-87C3-FAF3-83FA-7C333A01030F}"/>
              </a:ext>
            </a:extLst>
          </p:cNvPr>
          <p:cNvSpPr/>
          <p:nvPr/>
        </p:nvSpPr>
        <p:spPr>
          <a:xfrm>
            <a:off x="2560358" y="4976816"/>
            <a:ext cx="1864504" cy="1315428"/>
          </a:xfrm>
          <a:prstGeom prst="roundRect">
            <a:avLst/>
          </a:prstGeom>
          <a:solidFill>
            <a:srgbClr val="D39F1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C22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1E328C-C0A2-DA75-4355-745E5B8372D6}"/>
              </a:ext>
            </a:extLst>
          </p:cNvPr>
          <p:cNvSpPr txBox="1"/>
          <p:nvPr/>
        </p:nvSpPr>
        <p:spPr>
          <a:xfrm>
            <a:off x="2686858" y="5169387"/>
            <a:ext cx="1604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C22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Limit Setting</a:t>
            </a:r>
          </a:p>
          <a:p>
            <a:pPr algn="ctr"/>
            <a:endParaRPr lang="en-US" b="1" dirty="0">
              <a:solidFill>
                <a:srgbClr val="0C22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algn="ctr"/>
            <a:r>
              <a:rPr lang="en-US" b="1" dirty="0">
                <a:solidFill>
                  <a:srgbClr val="0C22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Discovery?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1A28526-99B1-F736-1A83-D2B3DEC63A17}"/>
              </a:ext>
            </a:extLst>
          </p:cNvPr>
          <p:cNvCxnSpPr>
            <a:cxnSpLocks/>
            <a:stCxn id="20" idx="1"/>
            <a:endCxn id="80" idx="3"/>
          </p:cNvCxnSpPr>
          <p:nvPr/>
        </p:nvCxnSpPr>
        <p:spPr>
          <a:xfrm rot="10800000">
            <a:off x="4424863" y="5634531"/>
            <a:ext cx="283667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7B185BF4-58BA-55A9-822D-B24F5D30E1CA}"/>
              </a:ext>
            </a:extLst>
          </p:cNvPr>
          <p:cNvCxnSpPr>
            <a:cxnSpLocks/>
            <a:stCxn id="80" idx="1"/>
            <a:endCxn id="72" idx="3"/>
          </p:cNvCxnSpPr>
          <p:nvPr/>
        </p:nvCxnSpPr>
        <p:spPr>
          <a:xfrm rot="10800000">
            <a:off x="2210690" y="5419884"/>
            <a:ext cx="349669" cy="21464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CC370-AF59-73B9-21F6-9FD9EBE8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53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Quick Geometry of CMS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>
            <a:cxnSpLocks/>
          </p:cNvCxnSpPr>
          <p:nvPr/>
        </p:nvCxnSpPr>
        <p:spPr>
          <a:xfrm>
            <a:off x="696000" y="717684"/>
            <a:ext cx="59207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1B3CD3-8FB1-185D-B641-DF78F4B7FABB}"/>
              </a:ext>
            </a:extLst>
          </p:cNvPr>
          <p:cNvGrpSpPr/>
          <p:nvPr/>
        </p:nvGrpSpPr>
        <p:grpSpPr>
          <a:xfrm>
            <a:off x="973393" y="4947232"/>
            <a:ext cx="3188714" cy="1591680"/>
            <a:chOff x="1003632" y="4585218"/>
            <a:chExt cx="3188714" cy="15916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A08CE4-7A26-277B-4DBE-9FD711F04DD9}"/>
                </a:ext>
              </a:extLst>
            </p:cNvPr>
            <p:cNvGrpSpPr/>
            <p:nvPr/>
          </p:nvGrpSpPr>
          <p:grpSpPr>
            <a:xfrm>
              <a:off x="1003632" y="4585218"/>
              <a:ext cx="3012363" cy="798228"/>
              <a:chOff x="1795199" y="1113704"/>
              <a:chExt cx="3012363" cy="79822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33DB71-B29D-4060-2469-1E2A8297B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5199" y="1555617"/>
                <a:ext cx="2953453" cy="35631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EE4AC2-5641-4B42-4431-CE4EB115FD58}"/>
                  </a:ext>
                </a:extLst>
              </p:cNvPr>
              <p:cNvSpPr txBox="1"/>
              <p:nvPr/>
            </p:nvSpPr>
            <p:spPr>
              <a:xfrm>
                <a:off x="1795199" y="1113704"/>
                <a:ext cx="301236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Angular Displacement: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50D28C-9DCF-557D-63E7-83BD2797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9786" y="5522220"/>
              <a:ext cx="2272560" cy="65467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158AAA-D31F-8D2C-34B8-551986D92A94}"/>
                </a:ext>
              </a:extLst>
            </p:cNvPr>
            <p:cNvSpPr txBox="1"/>
            <p:nvPr/>
          </p:nvSpPr>
          <p:spPr>
            <a:xfrm>
              <a:off x="1117600" y="5664893"/>
              <a:ext cx="77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where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EAA8B4-196D-DFF5-8362-2CB9BBD3584B}"/>
              </a:ext>
            </a:extLst>
          </p:cNvPr>
          <p:cNvGrpSpPr/>
          <p:nvPr/>
        </p:nvGrpSpPr>
        <p:grpSpPr>
          <a:xfrm>
            <a:off x="412047" y="800100"/>
            <a:ext cx="7500120" cy="3601641"/>
            <a:chOff x="691447" y="924203"/>
            <a:chExt cx="6500560" cy="3121641"/>
          </a:xfrm>
        </p:grpSpPr>
        <p:pic>
          <p:nvPicPr>
            <p:cNvPr id="7" name="Picture 6" descr="A diagram of a circle with a circle and a circle with arrows&#10;&#10;Description automatically generated">
              <a:extLst>
                <a:ext uri="{FF2B5EF4-FFF2-40B4-BE49-F238E27FC236}">
                  <a16:creationId xmlns:a16="http://schemas.microsoft.com/office/drawing/2014/main" id="{619C5EB5-4FE1-3B5D-68CD-72A0953A4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447" y="924203"/>
              <a:ext cx="6500560" cy="312164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563B9DD-F75B-C01E-AA8C-8E9C115973AA}"/>
                    </a:ext>
                  </a:extLst>
                </p:cNvPr>
                <p:cNvSpPr txBox="1"/>
                <p:nvPr/>
              </p:nvSpPr>
              <p:spPr>
                <a:xfrm>
                  <a:off x="3705609" y="1096009"/>
                  <a:ext cx="291109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𝜙</m:t>
                      </m:r>
                    </m:oMath>
                  </a14:m>
                  <a:r>
                    <a:rPr lang="en-US" dirty="0"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 is the azimuthal angle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𝜃</m:t>
                      </m:r>
                    </m:oMath>
                  </a14:m>
                  <a:r>
                    <a:rPr lang="en-US" dirty="0"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 is the angle between the beam axis and momentum.</a:t>
                  </a: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563B9DD-F75B-C01E-AA8C-8E9C115973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609" y="1096009"/>
                  <a:ext cx="2911091" cy="1200329"/>
                </a:xfrm>
                <a:prstGeom prst="rect">
                  <a:avLst/>
                </a:prstGeom>
                <a:blipFill>
                  <a:blip r:embed="rId6"/>
                  <a:stretch>
                    <a:fillRect t="-909" r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B5CE3-BB06-3367-A319-2FEB9034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49"/>
            <a:ext cx="698500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 descr="A math equations and numbers on a black background&#10;&#10;Description automatically generated">
            <a:extLst>
              <a:ext uri="{FF2B5EF4-FFF2-40B4-BE49-F238E27FC236}">
                <a16:creationId xmlns:a16="http://schemas.microsoft.com/office/drawing/2014/main" id="{66239C32-D1D3-C850-4922-B74821365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246" y="3745582"/>
            <a:ext cx="3565107" cy="2834186"/>
          </a:xfrm>
          <a:prstGeom prst="rect">
            <a:avLst/>
          </a:prstGeom>
          <a:ln>
            <a:solidFill>
              <a:srgbClr val="0C2240"/>
            </a:solidFill>
          </a:ln>
        </p:spPr>
      </p:pic>
    </p:spTree>
    <p:extLst>
      <p:ext uri="{BB962C8B-B14F-4D97-AF65-F5344CB8AC3E}">
        <p14:creationId xmlns:p14="http://schemas.microsoft.com/office/powerpoint/2010/main" val="589341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Event Mixing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0AAFED12-ABF8-5348-5D6C-876A560EC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9" y="1674562"/>
            <a:ext cx="5804306" cy="286632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37AE8A-C147-B79A-74A7-FCBD665BD935}"/>
              </a:ext>
            </a:extLst>
          </p:cNvPr>
          <p:cNvSpPr txBox="1">
            <a:spLocks/>
          </p:cNvSpPr>
          <p:nvPr/>
        </p:nvSpPr>
        <p:spPr>
          <a:xfrm>
            <a:off x="838200" y="1025611"/>
            <a:ext cx="10504487" cy="5164053"/>
          </a:xfrm>
          <a:prstGeom prst="rect">
            <a:avLst/>
          </a:prstGeom>
          <a:noFill/>
        </p:spPr>
        <p:txBody>
          <a:bodyPr numCol="2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3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Expected shuffling:</a:t>
            </a:r>
          </a:p>
          <a:p>
            <a:pPr>
              <a:lnSpc>
                <a:spcPct val="150000"/>
              </a:lnSpc>
            </a:pPr>
            <a:endParaRPr lang="en-US" sz="23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lnSpc>
                <a:spcPct val="150000"/>
              </a:lnSpc>
            </a:pPr>
            <a:endParaRPr lang="en-US" sz="23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lnSpc>
                <a:spcPct val="150000"/>
              </a:lnSpc>
            </a:pPr>
            <a:endParaRPr lang="en-US" sz="23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3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Events are color coded and then shuffled.</a:t>
            </a:r>
          </a:p>
          <a:p>
            <a:pPr>
              <a:lnSpc>
                <a:spcPct val="100000"/>
              </a:lnSpc>
            </a:pPr>
            <a:r>
              <a:rPr lang="en-US" sz="1800" u="sng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 to read</a:t>
            </a:r>
            <a:r>
              <a:rPr lang="en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Event N has photon N </a:t>
            </a:r>
            <a:r>
              <a:rPr lang="en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  <a:sym typeface="Wingdings" pitchFamily="2" charset="2"/>
              </a:rPr>
              <a:t> event N, photon 2  event N+1, etc.</a:t>
            </a:r>
            <a:endParaRPr lang="en-US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3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Observed shuffling: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Photon 1 (</a:t>
            </a:r>
            <a:r>
              <a:rPr lang="en-US" sz="1900" dirty="0" err="1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Evt</a:t>
            </a:r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1) → Photon 1 (</a:t>
            </a:r>
            <a:r>
              <a:rPr lang="en-US" sz="1900" dirty="0" err="1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Evt</a:t>
            </a:r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1)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Photon 2 (</a:t>
            </a:r>
            <a:r>
              <a:rPr lang="en-US" sz="1900" dirty="0" err="1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Evt</a:t>
            </a:r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1) → Photon 2 (</a:t>
            </a:r>
            <a:r>
              <a:rPr lang="en-US" sz="1900" dirty="0" err="1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Evt</a:t>
            </a:r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2)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Photon 3 (</a:t>
            </a:r>
            <a:r>
              <a:rPr lang="en-US" sz="1900" dirty="0" err="1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Evt</a:t>
            </a:r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1) → Photon 3 (</a:t>
            </a:r>
            <a:r>
              <a:rPr lang="en-US" sz="1900" dirty="0" err="1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Evt</a:t>
            </a:r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3)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Photon 4 (</a:t>
            </a:r>
            <a:r>
              <a:rPr lang="en-US" sz="1900" dirty="0" err="1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Evt</a:t>
            </a:r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1) → Photon 4 (</a:t>
            </a:r>
            <a:r>
              <a:rPr lang="en-US" sz="1900" dirty="0" err="1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Evt</a:t>
            </a:r>
            <a:r>
              <a:rPr lang="en-US" sz="1900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4)</a:t>
            </a:r>
            <a:endParaRPr lang="en-US" sz="2300" dirty="0">
              <a:solidFill>
                <a:srgbClr val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900" i="1" dirty="0">
                <a:solidFill>
                  <a:srgbClr val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And so on for the other events…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E2E19-6D74-A943-C678-339308AE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26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Pre-selections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3315"/>
            <a:ext cx="10657800" cy="2587366"/>
          </a:xfrm>
        </p:spPr>
        <p:txBody>
          <a:bodyPr anchor="ctr"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Selections slightly more strict than High Level Trigger (HLT) are applied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Events must pass at least one of Options 1-3 (motivated by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miniAOD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cuts)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Photons must also pass an electron veto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Events must have at least two photon candidates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Diphoton candidates require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sz="2400" baseline="-250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&gt; 30 GeV and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US" sz="2400" baseline="-250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&gt; 18 GeV for leading and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subleading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daughter photons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ED513AC-1444-2AA1-8682-B30BB2E34E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77427" y="920338"/>
              <a:ext cx="8837141" cy="14976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6256">
                      <a:extLst>
                        <a:ext uri="{9D8B030D-6E8A-4147-A177-3AD203B41FA5}">
                          <a16:colId xmlns:a16="http://schemas.microsoft.com/office/drawing/2014/main" val="3796716566"/>
                        </a:ext>
                      </a:extLst>
                    </a:gridCol>
                    <a:gridCol w="911361">
                      <a:extLst>
                        <a:ext uri="{9D8B030D-6E8A-4147-A177-3AD203B41FA5}">
                          <a16:colId xmlns:a16="http://schemas.microsoft.com/office/drawing/2014/main" val="3951000539"/>
                        </a:ext>
                      </a:extLst>
                    </a:gridCol>
                    <a:gridCol w="1037967">
                      <a:extLst>
                        <a:ext uri="{9D8B030D-6E8A-4147-A177-3AD203B41FA5}">
                          <a16:colId xmlns:a16="http://schemas.microsoft.com/office/drawing/2014/main" val="4184018168"/>
                        </a:ext>
                      </a:extLst>
                    </a:gridCol>
                    <a:gridCol w="1136822">
                      <a:extLst>
                        <a:ext uri="{9D8B030D-6E8A-4147-A177-3AD203B41FA5}">
                          <a16:colId xmlns:a16="http://schemas.microsoft.com/office/drawing/2014/main" val="3640913909"/>
                        </a:ext>
                      </a:extLst>
                    </a:gridCol>
                    <a:gridCol w="1037968">
                      <a:extLst>
                        <a:ext uri="{9D8B030D-6E8A-4147-A177-3AD203B41FA5}">
                          <a16:colId xmlns:a16="http://schemas.microsoft.com/office/drawing/2014/main" val="1046548657"/>
                        </a:ext>
                      </a:extLst>
                    </a:gridCol>
                    <a:gridCol w="1482810">
                      <a:extLst>
                        <a:ext uri="{9D8B030D-6E8A-4147-A177-3AD203B41FA5}">
                          <a16:colId xmlns:a16="http://schemas.microsoft.com/office/drawing/2014/main" val="876910762"/>
                        </a:ext>
                      </a:extLst>
                    </a:gridCol>
                    <a:gridCol w="1383957">
                      <a:extLst>
                        <a:ext uri="{9D8B030D-6E8A-4147-A177-3AD203B41FA5}">
                          <a16:colId xmlns:a16="http://schemas.microsoft.com/office/drawing/2014/main" val="32773184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C2240"/>
                                      </a:solidFill>
                                      <a:latin typeface="Cambria Math" panose="02040503050406030204" pitchFamily="18" charset="0"/>
                                      <a:ea typeface="CMU SERIF ROMAN" panose="02000603000000000000" pitchFamily="2" charset="0"/>
                                      <a:cs typeface="CMU SERIF ROMAN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C2240"/>
                                      </a:solidFill>
                                      <a:latin typeface="Cambria Math" panose="02040503050406030204" pitchFamily="18" charset="0"/>
                                      <a:ea typeface="CMU SERIF ROMAN" panose="02000603000000000000" pitchFamily="2" charset="0"/>
                                      <a:cs typeface="CMU SERIF ROMAN" panose="02000603000000000000" pitchFamily="2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C2240"/>
                                      </a:solidFill>
                                      <a:latin typeface="Cambria Math" panose="02040503050406030204" pitchFamily="18" charset="0"/>
                                      <a:ea typeface="CMU SERIF ROMAN" panose="02000603000000000000" pitchFamily="2" charset="0"/>
                                      <a:cs typeface="CMU SERIF ROMAN" panose="02000603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must</a:t>
                          </a:r>
                          <a:r>
                            <a:rPr lang="en-US" b="0" baseline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be:</a:t>
                          </a:r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E</a:t>
                          </a:r>
                          <a:r>
                            <a:rPr lang="en-US" b="0" baseline="-2500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T</a:t>
                          </a:r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R</a:t>
                          </a:r>
                          <a:r>
                            <a:rPr lang="en-US" b="0" baseline="-2500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9</a:t>
                          </a:r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H/E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𝜂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C2240"/>
                                        </a:solidFill>
                                        <a:latin typeface="Cambria Math" panose="02040503050406030204" pitchFamily="18" charset="0"/>
                                        <a:ea typeface="CMU SERIF ROMAN" panose="02000603000000000000" pitchFamily="2" charset="0"/>
                                        <a:cs typeface="CMU SERIF ROMAN" panose="02000603000000000000" pitchFamily="2" charset="0"/>
                                      </a:rPr>
                                      <m:t>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F0E9D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PF Pho Iso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Tracker Iso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269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EB; </a:t>
                          </a:r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R</a:t>
                          </a:r>
                          <a:r>
                            <a:rPr lang="en-US" b="0" baseline="-2500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9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b="0" baseline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0.85</a:t>
                          </a:r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1E8F2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15.0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1E8F2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0.5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0.08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0.015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4.0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6.0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194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EB; </a:t>
                          </a:r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R</a:t>
                          </a:r>
                          <a:r>
                            <a:rPr lang="en-US" b="0" baseline="-2500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9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b="0" baseline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0.85</a:t>
                          </a:r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130652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EE; </a:t>
                          </a:r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R</a:t>
                          </a:r>
                          <a:r>
                            <a:rPr lang="en-US" b="0" baseline="-2500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9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b="0" baseline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0.9</a:t>
                          </a:r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u="none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0.035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83734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ED513AC-1444-2AA1-8682-B30BB2E34E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7951243"/>
                  </p:ext>
                </p:extLst>
              </p:nvPr>
            </p:nvGraphicFramePr>
            <p:xfrm>
              <a:off x="1677427" y="920338"/>
              <a:ext cx="8837141" cy="14976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6256">
                      <a:extLst>
                        <a:ext uri="{9D8B030D-6E8A-4147-A177-3AD203B41FA5}">
                          <a16:colId xmlns:a16="http://schemas.microsoft.com/office/drawing/2014/main" val="3796716566"/>
                        </a:ext>
                      </a:extLst>
                    </a:gridCol>
                    <a:gridCol w="911361">
                      <a:extLst>
                        <a:ext uri="{9D8B030D-6E8A-4147-A177-3AD203B41FA5}">
                          <a16:colId xmlns:a16="http://schemas.microsoft.com/office/drawing/2014/main" val="3951000539"/>
                        </a:ext>
                      </a:extLst>
                    </a:gridCol>
                    <a:gridCol w="1037967">
                      <a:extLst>
                        <a:ext uri="{9D8B030D-6E8A-4147-A177-3AD203B41FA5}">
                          <a16:colId xmlns:a16="http://schemas.microsoft.com/office/drawing/2014/main" val="4184018168"/>
                        </a:ext>
                      </a:extLst>
                    </a:gridCol>
                    <a:gridCol w="1136822">
                      <a:extLst>
                        <a:ext uri="{9D8B030D-6E8A-4147-A177-3AD203B41FA5}">
                          <a16:colId xmlns:a16="http://schemas.microsoft.com/office/drawing/2014/main" val="3640913909"/>
                        </a:ext>
                      </a:extLst>
                    </a:gridCol>
                    <a:gridCol w="1037968">
                      <a:extLst>
                        <a:ext uri="{9D8B030D-6E8A-4147-A177-3AD203B41FA5}">
                          <a16:colId xmlns:a16="http://schemas.microsoft.com/office/drawing/2014/main" val="1046548657"/>
                        </a:ext>
                      </a:extLst>
                    </a:gridCol>
                    <a:gridCol w="1482810">
                      <a:extLst>
                        <a:ext uri="{9D8B030D-6E8A-4147-A177-3AD203B41FA5}">
                          <a16:colId xmlns:a16="http://schemas.microsoft.com/office/drawing/2014/main" val="876910762"/>
                        </a:ext>
                      </a:extLst>
                    </a:gridCol>
                    <a:gridCol w="1383957">
                      <a:extLst>
                        <a:ext uri="{9D8B030D-6E8A-4147-A177-3AD203B41FA5}">
                          <a16:colId xmlns:a16="http://schemas.microsoft.com/office/drawing/2014/main" val="3277318409"/>
                        </a:ext>
                      </a:extLst>
                    </a:gridCol>
                  </a:tblGrid>
                  <a:tr h="3902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90" t="-3226" r="-381379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E</a:t>
                          </a:r>
                          <a:r>
                            <a:rPr lang="en-US" b="0" baseline="-2500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T</a:t>
                          </a:r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R</a:t>
                          </a:r>
                          <a:r>
                            <a:rPr lang="en-US" b="0" baseline="-2500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9</a:t>
                          </a:r>
                          <a:endParaRPr lang="en-US" b="0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H/E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390" t="-3226" r="-278049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PF Pho Iso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Tracker Iso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269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90" t="-110345" r="-381379" b="-231034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15.0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1E8F2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5854" t="-36364" r="-486585" b="-909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7079" t="-36364" r="-348315" b="-909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390" t="-54237" r="-278049" b="-6271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2564" t="-36364" r="-94872" b="-909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39450" t="-36364" r="-1835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194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90" t="-203333" r="-381379" b="-12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13065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90" t="-313793" r="-381379" b="-275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390" t="-313793" r="-278049" b="-275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83734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1DC310B-5EC7-DBDF-71F8-B3BF0269F0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95480" y="5150930"/>
              <a:ext cx="620103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9914">
                      <a:extLst>
                        <a:ext uri="{9D8B030D-6E8A-4147-A177-3AD203B41FA5}">
                          <a16:colId xmlns:a16="http://schemas.microsoft.com/office/drawing/2014/main" val="1660730628"/>
                        </a:ext>
                      </a:extLst>
                    </a:gridCol>
                    <a:gridCol w="1905139">
                      <a:extLst>
                        <a:ext uri="{9D8B030D-6E8A-4147-A177-3AD203B41FA5}">
                          <a16:colId xmlns:a16="http://schemas.microsoft.com/office/drawing/2014/main" val="3287426874"/>
                        </a:ext>
                      </a:extLst>
                    </a:gridCol>
                    <a:gridCol w="3185981">
                      <a:extLst>
                        <a:ext uri="{9D8B030D-6E8A-4147-A177-3AD203B41FA5}">
                          <a16:colId xmlns:a16="http://schemas.microsoft.com/office/drawing/2014/main" val="26263336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Option 1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Option 2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Option 3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031475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R</a:t>
                          </a:r>
                          <a:r>
                            <a:rPr lang="en-US" b="0" baseline="-2500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9</a:t>
                          </a:r>
                          <a:r>
                            <a:rPr lang="en-US" b="0" baseline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0.8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Charged Hadron Iso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u="none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20.0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Charged Hadron Iso/</a:t>
                          </a:r>
                          <a:r>
                            <a:rPr lang="en-US" b="0" u="none" dirty="0" err="1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p</a:t>
                          </a:r>
                          <a:r>
                            <a:rPr lang="en-US" b="0" u="none" baseline="-25000" dirty="0" err="1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T</a:t>
                          </a:r>
                          <a:r>
                            <a:rPr lang="en-US" b="0" u="none" baseline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u="none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0.3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819778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IF </a:t>
                          </a:r>
                          <a:r>
                            <a:rPr lang="en-US" b="0" u="none" dirty="0" err="1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p</a:t>
                          </a:r>
                          <a:r>
                            <a:rPr lang="en-US" b="0" u="none" baseline="-25000" dirty="0" err="1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T</a:t>
                          </a:r>
                          <a:r>
                            <a:rPr lang="en-US" b="0" u="none" baseline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b="0" u="none" baseline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14.0</a:t>
                          </a: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81234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AND H/E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u="none" baseline="0" smtClean="0">
                                  <a:solidFill>
                                    <a:srgbClr val="0C2240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b="0" u="none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 0.15</a:t>
                          </a: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086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1DC310B-5EC7-DBDF-71F8-B3BF0269F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4087419"/>
                  </p:ext>
                </p:extLst>
              </p:nvPr>
            </p:nvGraphicFramePr>
            <p:xfrm>
              <a:off x="2995480" y="5150930"/>
              <a:ext cx="620103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9914">
                      <a:extLst>
                        <a:ext uri="{9D8B030D-6E8A-4147-A177-3AD203B41FA5}">
                          <a16:colId xmlns:a16="http://schemas.microsoft.com/office/drawing/2014/main" val="1660730628"/>
                        </a:ext>
                      </a:extLst>
                    </a:gridCol>
                    <a:gridCol w="1905139">
                      <a:extLst>
                        <a:ext uri="{9D8B030D-6E8A-4147-A177-3AD203B41FA5}">
                          <a16:colId xmlns:a16="http://schemas.microsoft.com/office/drawing/2014/main" val="3287426874"/>
                        </a:ext>
                      </a:extLst>
                    </a:gridCol>
                    <a:gridCol w="3185981">
                      <a:extLst>
                        <a:ext uri="{9D8B030D-6E8A-4147-A177-3AD203B41FA5}">
                          <a16:colId xmlns:a16="http://schemas.microsoft.com/office/drawing/2014/main" val="26263336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Option 1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Option 2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0C2240"/>
                              </a:solidFill>
                              <a:latin typeface="CMU Serif Roman" panose="02000603000000000000" pitchFamily="2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a:t>Option 3</a:t>
                          </a:r>
                        </a:p>
                      </a:txBody>
                      <a:tcPr anchor="ctr">
                        <a:solidFill>
                          <a:srgbClr val="EFE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031475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6364" r="-459091" b="-909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8667" t="-36364" r="-169333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4444" t="-110345" r="-794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819778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4444" t="-203333" r="-794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81234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u="none" dirty="0">
                            <a:solidFill>
                              <a:srgbClr val="0C2240"/>
                            </a:solidFill>
                            <a:latin typeface="CMU Serif Roman" panose="02000603000000000000" pitchFamily="2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1E8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4444" t="-313793" r="-79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0862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20F7F-53E8-1E10-7CCB-BDA01C27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2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638"/>
            <a:ext cx="10515600" cy="5228273"/>
          </a:xfrm>
        </p:spPr>
        <p:txBody>
          <a:bodyPr>
            <a:normAutofit/>
          </a:bodyPr>
          <a:lstStyle/>
          <a:p>
            <a:pPr marL="0" indent="0" algn="ctr">
              <a:buSzPct val="80000"/>
              <a:buNone/>
              <a:tabLst>
                <a:tab pos="1057275" algn="l"/>
              </a:tabLst>
            </a:pPr>
            <a:endParaRPr lang="en-US" sz="2400" b="1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 algn="ctr">
              <a:buSzPct val="80000"/>
              <a:buNone/>
              <a:tabLst>
                <a:tab pos="1057275" algn="l"/>
              </a:tabLst>
            </a:pPr>
            <a:r>
              <a:rPr lang="en-US" sz="24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New </a:t>
            </a:r>
            <a:r>
              <a:rPr lang="en-US" sz="2400" b="1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phenomenologies</a:t>
            </a:r>
            <a:r>
              <a:rPr lang="en-US" sz="24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are introduced that can be checked experimentally!</a:t>
            </a:r>
          </a:p>
          <a:p>
            <a:pPr marL="0" indent="0" algn="ctr">
              <a:buSzPct val="80000"/>
              <a:buNone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Many models introduce an </a:t>
            </a:r>
            <a:r>
              <a:rPr lang="en-US" sz="2400" i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extended Higgs sector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 answer hierarchy problem, dark matter, and more.</a:t>
            </a:r>
          </a:p>
          <a:p>
            <a:pPr marL="0" indent="0" algn="ctr">
              <a:buSzPct val="80000"/>
              <a:buNone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 algn="ctr">
              <a:buSzPct val="80000"/>
              <a:buNone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SzPct val="80000"/>
              <a:buNone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New matter content of common models:</a:t>
            </a:r>
          </a:p>
          <a:p>
            <a:pPr marL="0" indent="0">
              <a:buSzPct val="80000"/>
              <a:buNone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Beyond the Standard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81465-3959-3D45-638B-0A9375BF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 descr="A table with text on it&#10;&#10;Description automatically generated">
            <a:extLst>
              <a:ext uri="{FF2B5EF4-FFF2-40B4-BE49-F238E27FC236}">
                <a16:creationId xmlns:a16="http://schemas.microsoft.com/office/drawing/2014/main" id="{62D0866A-4C72-344C-CA20-BE459B0F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455" y="4317554"/>
            <a:ext cx="7953090" cy="2014900"/>
          </a:xfrm>
          <a:prstGeom prst="rect">
            <a:avLst/>
          </a:prstGeom>
        </p:spPr>
      </p:pic>
      <p:pic>
        <p:nvPicPr>
          <p:cNvPr id="66" name="Picture 65" descr="A group of yellow squares with black letters and numbers&#10;&#10;Description automatically generated">
            <a:extLst>
              <a:ext uri="{FF2B5EF4-FFF2-40B4-BE49-F238E27FC236}">
                <a16:creationId xmlns:a16="http://schemas.microsoft.com/office/drawing/2014/main" id="{DB262AAF-3FA5-BFDA-CED7-11A0E2CB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493" y="1836651"/>
            <a:ext cx="3218398" cy="21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00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Event Selection BDT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35127"/>
            <a:ext cx="5472917" cy="5681571"/>
          </a:xfrm>
        </p:spPr>
        <p:txBody>
          <a:bodyPr anchor="ctr"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One event selection BDT model is produced for all mass points, made possible by using a constructed variable: hypothesis mass or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</a:t>
            </a:r>
            <a:r>
              <a:rPr lang="en-US" sz="2400" baseline="-250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Hyp</a:t>
            </a:r>
            <a:endParaRPr lang="en-US" sz="2400" baseline="-250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SzPct val="80000"/>
              <a:buNone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</a:t>
            </a:r>
            <a:r>
              <a:rPr lang="en-US" sz="2400" baseline="-250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Hyp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has the associated value for a given pseudoscalar mass point for signal MC but a flat distribution for event mixed background and data, by construction.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graph of a number of events&#10;&#10;Description automatically generated">
            <a:extLst>
              <a:ext uri="{FF2B5EF4-FFF2-40B4-BE49-F238E27FC236}">
                <a16:creationId xmlns:a16="http://schemas.microsoft.com/office/drawing/2014/main" id="{AAC16209-91C3-924D-035E-584F6163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216" y="935128"/>
            <a:ext cx="5619402" cy="548399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45EFC-A25C-3C8C-643A-C6950CEA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682" y="6381023"/>
            <a:ext cx="558800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29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Event Selection BDT Inputs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aph of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ACD67160-C76E-314D-83C0-75ADAD18F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44" y="1612900"/>
            <a:ext cx="3543300" cy="36322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CCB35A-6A04-0A00-57BE-86F6CD1F780F}"/>
              </a:ext>
            </a:extLst>
          </p:cNvPr>
          <p:cNvSpPr txBox="1"/>
          <p:nvPr/>
        </p:nvSpPr>
        <p:spPr>
          <a:xfrm>
            <a:off x="8641596" y="5327515"/>
            <a:ext cx="3376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Above</a:t>
            </a:r>
            <a:r>
              <a:rPr lang="en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Chart of feature importance for the event selection BDT input variables from one of the best performing models.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2EF821-CCEB-3B15-0C45-E4E7731A9FE5}"/>
                  </a:ext>
                </a:extLst>
              </p:cNvPr>
              <p:cNvSpPr txBox="1"/>
              <p:nvPr/>
            </p:nvSpPr>
            <p:spPr>
              <a:xfrm>
                <a:off x="537081" y="958696"/>
                <a:ext cx="7828444" cy="6059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SzPct val="80000"/>
                  <a:buFont typeface="Arial" panose="020B0604020202020204" pitchFamily="34" charset="0"/>
                  <a:buChar char="•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Processed signal MC samples are combined into one signal-like sample. Processed event mixed background is used as the background-like sample.</a:t>
                </a:r>
              </a:p>
              <a:p>
                <a:pPr marL="342900" indent="-342900">
                  <a:spcBef>
                    <a:spcPts val="1600"/>
                  </a:spcBef>
                  <a:buSzPct val="80000"/>
                  <a:buFont typeface="Arial" panose="020B0604020202020204" pitchFamily="34" charset="0"/>
                  <a:buChar char="•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An N-dim reweighting is performed to correct discrepancies between event mixed background and data before training.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endParaRPr lang="en-US" sz="2000" dirty="0">
                  <a:solidFill>
                    <a:srgbClr val="0C23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>
                  <a:lnSpc>
                    <a:spcPct val="150000"/>
                  </a:lnSpc>
                  <a:buSzPct val="80000"/>
                  <a:tabLst>
                    <a:tab pos="1057275" algn="l"/>
                  </a:tabLst>
                </a:pPr>
                <a:r>
                  <a:rPr lang="en-US" sz="2000" b="1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Input variables:</a:t>
                </a:r>
              </a:p>
              <a:p>
                <a:pPr marL="742950" lvl="1" indent="-285750">
                  <a:lnSpc>
                    <a:spcPct val="150000"/>
                  </a:lnSpc>
                  <a:buSzPct val="80000"/>
                  <a:buFont typeface="Arial" panose="020B0604020202020204" pitchFamily="34" charset="0"/>
                  <a:buChar char="•"/>
                  <a:tabLst>
                    <a:tab pos="10572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1,2,3,4</m:t>
                        </m:r>
                      </m:sub>
                    </m:sSub>
                  </m:oMath>
                </a14:m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MVA ID</a:t>
                </a:r>
              </a:p>
              <a:p>
                <a:pPr marL="742950" lvl="1" indent="-285750">
                  <a:lnSpc>
                    <a:spcPct val="150000"/>
                  </a:lnSpc>
                  <a:buSzPct val="80000"/>
                  <a:buFont typeface="Arial" panose="020B0604020202020204" pitchFamily="34" charset="0"/>
                  <a:buChar char="•"/>
                  <a:tabLst>
                    <a:tab pos="1057275" algn="l"/>
                  </a:tabLst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</a:t>
                </a:r>
                <a:r>
                  <a:rPr lang="en-US" baseline="-25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</a:t>
                </a:r>
                <a:r>
                  <a:rPr lang="en-US" baseline="-2500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</a:t>
                </a: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   a</a:t>
                </a:r>
                <a:r>
                  <a:rPr lang="en-US" baseline="-25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2</a:t>
                </a: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</a:t>
                </a:r>
                <a:r>
                  <a:rPr lang="en-US" baseline="-2500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</a:t>
                </a:r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SzPct val="80000"/>
                  <a:buFont typeface="Arial" panose="020B0604020202020204" pitchFamily="34" charset="0"/>
                  <a:buChar char="•"/>
                  <a:tabLst>
                    <a:tab pos="1057275" algn="l"/>
                  </a:tabLst>
                </a:pPr>
                <a:r>
                  <a:rPr lang="en-US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ΔR(a</a:t>
                </a:r>
                <a:r>
                  <a:rPr lang="en-US" baseline="-25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lang="en-US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,a</a:t>
                </a:r>
                <a:r>
                  <a:rPr lang="en-US" baseline="-25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2</a:t>
                </a:r>
                <a:r>
                  <a:rPr lang="en-US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 dirty="0" smtClean="0">
                            <a:solidFill>
                              <a:srgbClr val="0C22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b="0" i="1" u="none" dirty="0" smtClean="0">
                            <a:solidFill>
                              <a:srgbClr val="0C22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en-US" b="0" i="1" u="none" dirty="0" smtClean="0">
                            <a:solidFill>
                              <a:srgbClr val="0C22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𝛾𝛾𝛾𝛾</m:t>
                        </m:r>
                      </m:sub>
                    </m:sSub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SzPct val="80000"/>
                  <a:buFont typeface="Arial" panose="020B0604020202020204" pitchFamily="34" charset="0"/>
                  <a:buChar char="•"/>
                  <a:tabLst>
                    <a:tab pos="1057275" algn="l"/>
                  </a:tabLst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m</a:t>
                </a:r>
                <a:r>
                  <a:rPr lang="en-US" baseline="-25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a1</a:t>
                </a: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– m</a:t>
                </a:r>
                <a:r>
                  <a:rPr lang="en-US" baseline="-25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a2</a:t>
                </a:r>
              </a:p>
              <a:p>
                <a:pPr marL="742950" lvl="1" indent="-285750">
                  <a:lnSpc>
                    <a:spcPct val="150000"/>
                  </a:lnSpc>
                  <a:buSzPct val="80000"/>
                  <a:buFont typeface="Arial" panose="020B0604020202020204" pitchFamily="34" charset="0"/>
                  <a:buChar char="•"/>
                  <a:tabLst>
                    <a:tab pos="1057275" algn="l"/>
                  </a:tabLst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),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is the angle between the leading photon coming from the leading pseudoscalar and the direction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𝛾𝛾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SzPct val="80000"/>
                  <a:buFont typeface="Arial" panose="020B0604020202020204" pitchFamily="34" charset="0"/>
                  <a:buChar char="•"/>
                  <a:tabLst>
                    <a:tab pos="1057275" algn="l"/>
                  </a:tabLs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𝑅𝐸𝐶𝑂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𝐻𝑦𝑝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𝛾𝛾𝛾𝛾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2 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𝑅𝐸𝐶𝑂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𝐻𝑦𝑝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𝛾𝛾𝛾𝛾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2EF821-CCEB-3B15-0C45-E4E7731A9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1" y="958696"/>
                <a:ext cx="7828444" cy="6059159"/>
              </a:xfrm>
              <a:prstGeom prst="rect">
                <a:avLst/>
              </a:prstGeom>
              <a:blipFill>
                <a:blip r:embed="rId4"/>
                <a:stretch>
                  <a:fillRect l="-810" t="-628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B87AE-58BE-E3F8-20F2-4CEA80D6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12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Important BDT Input Variables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75D4D9F-27C4-BC6C-6E4E-3568BC5B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5946" y="927070"/>
            <a:ext cx="5612913" cy="54776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5A5661-C171-449C-5FAB-1A7B7EEE49C6}"/>
                  </a:ext>
                </a:extLst>
              </p:cNvPr>
              <p:cNvSpPr txBox="1"/>
              <p:nvPr/>
            </p:nvSpPr>
            <p:spPr>
              <a:xfrm>
                <a:off x="6012431" y="2989053"/>
                <a:ext cx="2730474" cy="2327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Left</a:t>
                </a:r>
                <a:r>
                  <a:rPr lang="en-US" sz="16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: Distribution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2 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𝑅𝐸𝐶𝑂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−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𝐻𝑦𝑝</m:t>
                        </m:r>
                      </m:sub>
                    </m:sSub>
                  </m:oMath>
                </a14:m>
                <a:r>
                  <a:rPr lang="en-US" sz="16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)/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𝛾𝛾𝛾𝛾</m:t>
                        </m:r>
                      </m:sub>
                    </m:sSub>
                  </m:oMath>
                </a14:m>
                <a:r>
                  <a:rPr lang="en-US" sz="16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for </a:t>
                </a:r>
                <a:r>
                  <a:rPr lang="en-US" sz="160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subleading</a:t>
                </a:r>
                <a:r>
                  <a:rPr lang="en-US" sz="16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pseudoscalar candidate. Shown for signal MC at 15, 30, 40, 60 GeV pseudoscalar mass points, event mixed background, and data. All selections have been applied.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5A5661-C171-449C-5FAB-1A7B7EEE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31" y="2989053"/>
                <a:ext cx="2730474" cy="2327945"/>
              </a:xfrm>
              <a:prstGeom prst="rect">
                <a:avLst/>
              </a:prstGeom>
              <a:blipFill>
                <a:blip r:embed="rId4"/>
                <a:stretch>
                  <a:fillRect l="-1389" t="-1087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graph of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ACD67160-C76E-314D-83C0-75ADAD18F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475" y="1719729"/>
            <a:ext cx="3221181" cy="3301999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CCB35A-6A04-0A00-57BE-86F6CD1F780F}"/>
              </a:ext>
            </a:extLst>
          </p:cNvPr>
          <p:cNvSpPr txBox="1"/>
          <p:nvPr/>
        </p:nvSpPr>
        <p:spPr>
          <a:xfrm>
            <a:off x="8641596" y="5327515"/>
            <a:ext cx="3376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Above</a:t>
            </a:r>
            <a:r>
              <a:rPr lang="en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Chart of feature importance for the event selection BDT input variables from one of the best performing models.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185FC9-FEF3-FE28-2798-3187D2B310E4}"/>
              </a:ext>
            </a:extLst>
          </p:cNvPr>
          <p:cNvSpPr/>
          <p:nvPr/>
        </p:nvSpPr>
        <p:spPr>
          <a:xfrm>
            <a:off x="8993616" y="2760765"/>
            <a:ext cx="1371625" cy="304177"/>
          </a:xfrm>
          <a:prstGeom prst="ellipse">
            <a:avLst/>
          </a:prstGeom>
          <a:noFill/>
          <a:ln w="31750">
            <a:solidFill>
              <a:srgbClr val="D39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674711-973F-C6DC-D166-0AFBD38F71F0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6263142" y="2392466"/>
            <a:ext cx="2730474" cy="520388"/>
          </a:xfrm>
          <a:prstGeom prst="straightConnector1">
            <a:avLst/>
          </a:prstGeom>
          <a:ln w="31750">
            <a:solidFill>
              <a:srgbClr val="D39F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D78C3-0B55-E3D1-AA03-9DCAC8C4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15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Training the Event Selection BDT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8690"/>
                <a:ext cx="5541064" cy="537611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 1-dim reweighting of BDT score is required for each pseudoscalar mass point after training the event selection model.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Training/testing is split amongst odd/even events and is performed over the full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C2340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𝛾𝛾𝛾𝛾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mass range.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Samples are weighted by the appropriate luminosity and the per-event N-dim reweights before training.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endParaRPr lang="en-US" sz="2400" dirty="0">
                  <a:solidFill>
                    <a:srgbClr val="0C23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Metrics for evaluating BDT performance: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AUC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Log loss minimization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Error rate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Average truth deviation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F1 score</a:t>
                </a:r>
              </a:p>
              <a:p>
                <a:pPr lvl="1"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ROC curve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8690"/>
                <a:ext cx="5541064" cy="5376118"/>
              </a:xfrm>
              <a:blipFill>
                <a:blip r:embed="rId3"/>
                <a:stretch>
                  <a:fillRect l="-915" t="-1647" r="-2975" b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of a signal and background&#10;&#10;Description automatically generated">
            <a:extLst>
              <a:ext uri="{FF2B5EF4-FFF2-40B4-BE49-F238E27FC236}">
                <a16:creationId xmlns:a16="http://schemas.microsoft.com/office/drawing/2014/main" id="{C11F3F55-EA78-798A-F5B9-EC62B6DB2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84" r="6286"/>
          <a:stretch/>
        </p:blipFill>
        <p:spPr>
          <a:xfrm>
            <a:off x="6379264" y="1155703"/>
            <a:ext cx="5647633" cy="412737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7B17C-2BB0-8C84-E068-0416EA943456}"/>
              </a:ext>
            </a:extLst>
          </p:cNvPr>
          <p:cNvSpPr txBox="1"/>
          <p:nvPr/>
        </p:nvSpPr>
        <p:spPr>
          <a:xfrm>
            <a:off x="6513505" y="5493811"/>
            <a:ext cx="5095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Above</a:t>
            </a:r>
            <a:r>
              <a:rPr lang="en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Event selection BDT predictions for training set using processed signal MC and event mixed background.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97EFB-EE56-51DC-6512-9C5E1271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4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Checking the Event Selection BDT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94" y="800100"/>
            <a:ext cx="6102273" cy="1570366"/>
          </a:xfrm>
        </p:spPr>
        <p:txBody>
          <a:bodyPr anchor="ctr">
            <a:no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Checks for overtraining are done to ensure an optimal event selection model is produced.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ROC checks can be done for the entire model at once and even/odd checks must be done by nominal mass point.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1F3F55-EA78-798A-F5B9-EC62B6DB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9" b="1279"/>
          <a:stretch/>
        </p:blipFill>
        <p:spPr>
          <a:xfrm>
            <a:off x="6621573" y="882515"/>
            <a:ext cx="5063848" cy="370073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7B17C-2BB0-8C84-E068-0416EA943456}"/>
              </a:ext>
            </a:extLst>
          </p:cNvPr>
          <p:cNvSpPr txBox="1"/>
          <p:nvPr/>
        </p:nvSpPr>
        <p:spPr>
          <a:xfrm>
            <a:off x="5984786" y="4755661"/>
            <a:ext cx="6102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Above</a:t>
            </a:r>
            <a:r>
              <a:rPr lang="en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ROC curve for one of the best event selection BDT models. A match between train/test curves and their associated area under curve (AUC) indicates a lack of overtraining.</a:t>
            </a:r>
          </a:p>
          <a:p>
            <a:endParaRPr lang="en-US" sz="16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sz="1600" u="sng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Left</a:t>
            </a:r>
            <a:r>
              <a:rPr lang="en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Overtraining check by comparing prediction distribution of trained event selection BDT model for m</a:t>
            </a:r>
            <a:r>
              <a:rPr lang="en-US" sz="16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  <a:r>
              <a:rPr lang="en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= 15 GeV. Odd/even (train/test) samples should have a similar distribution which would indicate a lack of overtraining.</a:t>
            </a:r>
            <a:endParaRPr lang="en-US" sz="1600" u="sng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8B60BF-139A-877E-D052-066AAF4A99E6}"/>
              </a:ext>
            </a:extLst>
          </p:cNvPr>
          <p:cNvGrpSpPr/>
          <p:nvPr/>
        </p:nvGrpSpPr>
        <p:grpSpPr>
          <a:xfrm>
            <a:off x="881306" y="2370466"/>
            <a:ext cx="4914015" cy="4411867"/>
            <a:chOff x="881306" y="2370466"/>
            <a:chExt cx="4914015" cy="44118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233B1EC-9D5A-71CD-84F9-43712360B3F2}"/>
                </a:ext>
              </a:extLst>
            </p:cNvPr>
            <p:cNvGrpSpPr/>
            <p:nvPr/>
          </p:nvGrpSpPr>
          <p:grpSpPr>
            <a:xfrm>
              <a:off x="881306" y="2370466"/>
              <a:ext cx="4914015" cy="4411867"/>
              <a:chOff x="770093" y="2196192"/>
              <a:chExt cx="5095888" cy="45751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9E1CB49-AF05-75C6-77E6-3FB7123634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994" t="5056" b="5700"/>
              <a:stretch/>
            </p:blipFill>
            <p:spPr>
              <a:xfrm>
                <a:off x="770093" y="2196192"/>
                <a:ext cx="5095888" cy="4575155"/>
              </a:xfrm>
              <a:prstGeom prst="rect">
                <a:avLst/>
              </a:prstGeom>
              <a:ln>
                <a:solidFill>
                  <a:schemeClr val="accent1">
                    <a:shade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0B0EEE-F5E0-9530-22CA-4FD6899DD232}"/>
                  </a:ext>
                </a:extLst>
              </p:cNvPr>
              <p:cNvSpPr/>
              <p:nvPr/>
            </p:nvSpPr>
            <p:spPr>
              <a:xfrm>
                <a:off x="4213654" y="2557849"/>
                <a:ext cx="1260389" cy="197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996F90-3683-2CB2-ABA5-864010258363}"/>
                </a:ext>
              </a:extLst>
            </p:cNvPr>
            <p:cNvSpPr/>
            <p:nvPr/>
          </p:nvSpPr>
          <p:spPr>
            <a:xfrm>
              <a:off x="4374292" y="2395180"/>
              <a:ext cx="605481" cy="199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0654D4-3171-DBBA-A583-8B1744B92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89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BDT Score Categorization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lnSpcReduction="10000"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Reminder: Approximate Mean Significance (AMS)</a:t>
            </a:r>
          </a:p>
          <a:p>
            <a:pPr>
              <a:buSzPct val="80000"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SzPct val="80000"/>
              <a:buNone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where S and B reference to the number of signal and background events, respectively.</a:t>
            </a:r>
          </a:p>
          <a:p>
            <a:pPr marL="0" indent="0">
              <a:buSzPct val="80000"/>
              <a:buNone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BDT score distributions for signal MC, event mixed background, and data are smoothed for each nominal mass point to account for statistical fluctuations when using very fine binning.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Category boundaries are optimized to maximize total AMS in the signal region while requiring at least 8 data events in the sideband region.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the case of multiple categories, AMS is added in quadrature.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Cuts at category boundaries will be applied to all samples.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613DA3B0-DABD-1B89-A6C2-EE4DD264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49" y="1392689"/>
            <a:ext cx="4284502" cy="7769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28008-F1F0-143C-791A-AE5A2332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65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BDT Score Category Optimization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of events and events&#10;&#10;Description automatically generated">
            <a:extLst>
              <a:ext uri="{FF2B5EF4-FFF2-40B4-BE49-F238E27FC236}">
                <a16:creationId xmlns:a16="http://schemas.microsoft.com/office/drawing/2014/main" id="{27C69BAF-5C2A-F345-096B-C33A24021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9" t="4979" b="5621"/>
          <a:stretch/>
        </p:blipFill>
        <p:spPr>
          <a:xfrm>
            <a:off x="98852" y="800100"/>
            <a:ext cx="6439832" cy="5897403"/>
          </a:xfrm>
          <a:prstGeom prst="rect">
            <a:avLst/>
          </a:prstGeom>
          <a:ln>
            <a:solidFill>
              <a:srgbClr val="0C23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6199892A-21E8-F725-3999-B0D93C6A71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" t="9812" r="7978"/>
          <a:stretch/>
        </p:blipFill>
        <p:spPr>
          <a:xfrm>
            <a:off x="6792097" y="795963"/>
            <a:ext cx="5189838" cy="3951588"/>
          </a:xfrm>
          <a:prstGeom prst="rect">
            <a:avLst/>
          </a:prstGeom>
          <a:ln>
            <a:solidFill>
              <a:srgbClr val="0C23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0C153-E313-AFBF-E12F-3E2E11C5ABC0}"/>
                  </a:ext>
                </a:extLst>
              </p:cNvPr>
              <p:cNvSpPr txBox="1"/>
              <p:nvPr/>
            </p:nvSpPr>
            <p:spPr>
              <a:xfrm>
                <a:off x="6621162" y="4825830"/>
                <a:ext cx="553170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u="sng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Top</a:t>
                </a:r>
                <a:r>
                  <a:rPr lang="en-US" sz="15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: Total AMS for up to 4 categories. Ideally, total AMS would always increase and then plateau.</a:t>
                </a:r>
                <a:endParaRPr lang="en-US" sz="1500" u="sng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1500" u="sng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r>
                  <a:rPr lang="en-US" sz="1500" u="sng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Left</a:t>
                </a:r>
                <a:r>
                  <a:rPr lang="en-US" sz="15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: Event selection BDT predictions for signal MC, event mixed background, and data for m</a:t>
                </a:r>
                <a:r>
                  <a:rPr lang="en-US" sz="1500" baseline="-25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</a:t>
                </a:r>
                <a:r>
                  <a:rPr lang="en-US" sz="15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15 GeV in the signal region. Smoothed background is shown. To properly smooth the background distribution, a cut at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∼</m:t>
                    </m:r>
                  </m:oMath>
                </a14:m>
                <a:r>
                  <a:rPr lang="en-US" sz="15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0.1 is needed. A category boundary line is shown in light blue near 1.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0C153-E313-AFBF-E12F-3E2E11C5A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162" y="4825830"/>
                <a:ext cx="5531708" cy="1938992"/>
              </a:xfrm>
              <a:prstGeom prst="rect">
                <a:avLst/>
              </a:prstGeom>
              <a:blipFill>
                <a:blip r:embed="rId5"/>
                <a:stretch>
                  <a:fillRect l="-458" t="-1307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56783-8756-9217-7505-990AE3DE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to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9447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machine&#10;&#10;Description automatically generated">
            <a:extLst>
              <a:ext uri="{FF2B5EF4-FFF2-40B4-BE49-F238E27FC236}">
                <a16:creationId xmlns:a16="http://schemas.microsoft.com/office/drawing/2014/main" id="{5AE0F313-EAEE-9BD1-1368-99FB4C2A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052" y="4657464"/>
            <a:ext cx="3154136" cy="2070897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Picture 7" descr="Aerial view of a circular area&#10;&#10;Description automatically generated">
            <a:extLst>
              <a:ext uri="{FF2B5EF4-FFF2-40B4-BE49-F238E27FC236}">
                <a16:creationId xmlns:a16="http://schemas.microsoft.com/office/drawing/2014/main" id="{D456343B-A3FD-545D-5562-E635C86E78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0000"/>
          </a:blip>
          <a:srcRect t="29073"/>
          <a:stretch/>
        </p:blipFill>
        <p:spPr>
          <a:xfrm>
            <a:off x="-331711" y="-308758"/>
            <a:ext cx="12855421" cy="2541315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193" y="255751"/>
            <a:ext cx="6585612" cy="1212603"/>
          </a:xfrm>
          <a:effectLst>
            <a:outerShdw blurRad="50800" dist="38100" dir="2700000" algn="tl" rotWithShape="0">
              <a:srgbClr val="0C2340">
                <a:alpha val="40000"/>
              </a:srgb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3800" b="1" dirty="0">
                <a:ln w="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  <a:solidFill>
                  <a:srgbClr val="AE91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</a:t>
            </a:r>
            <a:r>
              <a:rPr lang="en-US" sz="3800" b="1" dirty="0">
                <a:ln w="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  <a:solidFill>
                  <a:srgbClr val="D39F10"/>
                </a:solidFill>
                <a:effectLst>
                  <a:outerShdw blurRad="50800" dist="38100" dir="2700000" algn="tl" rotWithShape="0">
                    <a:srgbClr val="0C2240">
                      <a:alpha val="40000"/>
                    </a:srgbClr>
                  </a:outerShdw>
                </a:effectLst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Large Hadron Collider</a:t>
            </a:r>
            <a:br>
              <a:rPr lang="en-US" sz="3800" b="1" dirty="0">
                <a:ln w="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  <a:solidFill>
                  <a:srgbClr val="D39F10"/>
                </a:solidFill>
                <a:effectLst>
                  <a:outerShdw blurRad="50800" dist="38100" dir="2700000" algn="tl" rotWithShape="0">
                    <a:srgbClr val="0C2240">
                      <a:alpha val="40000"/>
                    </a:srgbClr>
                  </a:outerShdw>
                </a:effectLst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3800" b="1" dirty="0">
                <a:ln w="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  <a:solidFill>
                  <a:srgbClr val="D39F10"/>
                </a:solidFill>
                <a:effectLst>
                  <a:outerShdw blurRad="50800" dist="38100" dir="2700000" algn="tl" rotWithShape="0">
                    <a:srgbClr val="0C2240">
                      <a:alpha val="40000"/>
                    </a:srgbClr>
                  </a:outerShdw>
                </a:effectLst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(LHC)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00948-4456-73B7-3DFE-5A6818F92BE2}"/>
              </a:ext>
            </a:extLst>
          </p:cNvPr>
          <p:cNvSpPr/>
          <p:nvPr/>
        </p:nvSpPr>
        <p:spPr>
          <a:xfrm>
            <a:off x="-101601" y="1258784"/>
            <a:ext cx="12453257" cy="1100450"/>
          </a:xfrm>
          <a:prstGeom prst="rect">
            <a:avLst/>
          </a:prstGeom>
          <a:gradFill flip="none" rotWithShape="1">
            <a:gsLst>
              <a:gs pos="54000">
                <a:srgbClr val="FBF9F6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30000">
                <a:srgbClr val="FBF9F6">
                  <a:alpha val="65016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1030"/>
            <a:ext cx="7284413" cy="4304144"/>
          </a:xfrm>
        </p:spPr>
        <p:txBody>
          <a:bodyPr>
            <a:normAutofit lnSpcReduction="10000"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LHC is the world’s largest particle accelerator, located on the border of France and Switzerland.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It is 27 km in circumference and operates at a center-of-mass energy of 13.6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TeV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LHC can achieve a nominal instantaneous luminosity of 10</a:t>
            </a:r>
            <a:r>
              <a:rPr lang="en-US" sz="2400" baseline="30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33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cm</a:t>
            </a:r>
            <a:r>
              <a:rPr lang="en-US" sz="2400" baseline="30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-2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s</a:t>
            </a:r>
            <a:r>
              <a:rPr lang="en-US" sz="2400" baseline="30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-1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colliding proton beams at a frequency of 40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MHz.</a:t>
            </a: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Superconducting dipole and quadrupole magnets bend and squeeze the proton beams, respectively. 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Four detectors along beamline: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General purpose: CMS and ATLAS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Specialized: ALICE and </a:t>
            </a:r>
            <a:r>
              <a:rPr lang="en-US" sz="20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LHCb</a:t>
            </a:r>
            <a:endParaRPr lang="en-US" sz="20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12" name="Picture 11" descr="A close-up of a round metal object&#10;&#10;Description automatically generated">
            <a:extLst>
              <a:ext uri="{FF2B5EF4-FFF2-40B4-BE49-F238E27FC236}">
                <a16:creationId xmlns:a16="http://schemas.microsoft.com/office/drawing/2014/main" id="{662B6F0A-5401-B63A-6E18-8CF5F617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052" y="1992924"/>
            <a:ext cx="3154136" cy="210594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E7EC42-75BC-CA7F-E0C9-E3B30CDA738E}"/>
              </a:ext>
            </a:extLst>
          </p:cNvPr>
          <p:cNvSpPr txBox="1"/>
          <p:nvPr/>
        </p:nvSpPr>
        <p:spPr>
          <a:xfrm>
            <a:off x="8713396" y="4131371"/>
            <a:ext cx="30054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u="sng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Above</a:t>
            </a:r>
            <a:r>
              <a:rPr lang="en-US" sz="12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Slice of LHC dipole magnets.</a:t>
            </a:r>
          </a:p>
          <a:p>
            <a:r>
              <a:rPr lang="en-US" sz="1200" u="sng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Below</a:t>
            </a:r>
            <a:r>
              <a:rPr lang="en-US" sz="12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Slice of LHC quadrupole magnets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BCC2A-58C3-A944-8552-8A445277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2887" y="6363236"/>
            <a:ext cx="515312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8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Compact Muon Solenoid (CMS)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a building&#10;&#10;Description automatically generated">
            <a:extLst>
              <a:ext uri="{FF2B5EF4-FFF2-40B4-BE49-F238E27FC236}">
                <a16:creationId xmlns:a16="http://schemas.microsoft.com/office/drawing/2014/main" id="{540877E8-1EEA-BDC1-0F88-170C526B2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21"/>
          <a:stretch/>
        </p:blipFill>
        <p:spPr>
          <a:xfrm>
            <a:off x="5308601" y="812621"/>
            <a:ext cx="6883400" cy="57303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A86BA-0C61-7A16-17B5-FDE669EB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0"/>
            <a:ext cx="2743200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D2F72C-80F1-9B10-F3A9-95FC616B799C}"/>
              </a:ext>
            </a:extLst>
          </p:cNvPr>
          <p:cNvSpPr txBox="1">
            <a:spLocks/>
          </p:cNvSpPr>
          <p:nvPr/>
        </p:nvSpPr>
        <p:spPr>
          <a:xfrm>
            <a:off x="165100" y="1030947"/>
            <a:ext cx="5664200" cy="5592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tabLst>
                <a:tab pos="1057275" algn="l"/>
              </a:tabLst>
            </a:pPr>
            <a:r>
              <a:rPr lang="en-US" sz="24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Silicon tracker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Solid-state pixel and strip detectors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Detects charged particle tracks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Electromagnetic calorimeter (ECAL)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Homogenous detector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Consists of 75,000 PbWO</a:t>
            </a:r>
            <a:r>
              <a:rPr lang="en-US" sz="1600" baseline="-25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crystals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Detects electromagnetically interacting particle showers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Hadronic calorimeter (HCAL)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Sampling calorimeter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Layers of plastic scintillator and brass absorbers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Detects neutral and charged hadrons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Solenoid Magnet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Bends charged particles to measure momentum and sign of charge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Muon chambers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16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Detects muons</a:t>
            </a:r>
          </a:p>
        </p:txBody>
      </p:sp>
    </p:spTree>
    <p:extLst>
      <p:ext uri="{BB962C8B-B14F-4D97-AF65-F5344CB8AC3E}">
        <p14:creationId xmlns:p14="http://schemas.microsoft.com/office/powerpoint/2010/main" val="131496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509516B7-9470-7A0B-6661-BC614061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273" y="2377306"/>
            <a:ext cx="6184416" cy="3657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Phase II ECAL Upgrade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46808"/>
                <a:ext cx="5055973" cy="4144100"/>
              </a:xfrm>
            </p:spPr>
            <p:txBody>
              <a:bodyPr anchor="ctr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1600"/>
                  </a:spcBef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Part of this upgrade is streamlining calibration of ECAL.</a:t>
                </a:r>
              </a:p>
              <a:p>
                <a:pPr>
                  <a:lnSpc>
                    <a:spcPct val="120000"/>
                  </a:lnSpc>
                  <a:spcBef>
                    <a:spcPts val="1600"/>
                  </a:spcBef>
                  <a:buSzPct val="80000"/>
                  <a:tabLst>
                    <a:tab pos="1057275" algn="l"/>
                  </a:tabLst>
                </a:pPr>
                <a:r>
                  <a:rPr lang="en-US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Developed an automatic monitoring tool alongside the new automatic ECAL calibration software.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𝑒𝑒</m:t>
                    </m:r>
                  </m:oMath>
                </a14:m>
                <a:r>
                  <a:rPr lang="en-US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events are one way to calibrate the detector.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46808"/>
                <a:ext cx="5055973" cy="4144100"/>
              </a:xfrm>
              <a:blipFill>
                <a:blip r:embed="rId4"/>
                <a:stretch>
                  <a:fillRect l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44DB8-DEEB-6B69-6A5B-719210DA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4450" y="6278648"/>
            <a:ext cx="431550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8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4F54A3-82D4-7AA5-F644-E87B98E09638}"/>
              </a:ext>
            </a:extLst>
          </p:cNvPr>
          <p:cNvSpPr txBox="1"/>
          <p:nvPr/>
        </p:nvSpPr>
        <p:spPr>
          <a:xfrm>
            <a:off x="838200" y="822889"/>
            <a:ext cx="10515600" cy="125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80000"/>
              <a:tabLst>
                <a:tab pos="1057275" algn="l"/>
              </a:tabLst>
            </a:pPr>
            <a:r>
              <a:rPr lang="en-US" sz="24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Working on Phase II upgrade for ECAL Barrel</a:t>
            </a:r>
          </a:p>
          <a:p>
            <a:pPr marL="342900" indent="-342900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Phase II upgrade will entail a refurbishment of readout electronics of ECAL Barrel to accommodate the higher rate and latency requirements of the HL-LHC.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E8ECE4-5D26-BCE2-0848-FAF60368FA08}"/>
              </a:ext>
            </a:extLst>
          </p:cNvPr>
          <p:cNvGrpSpPr/>
          <p:nvPr/>
        </p:nvGrpSpPr>
        <p:grpSpPr>
          <a:xfrm>
            <a:off x="3581400" y="3492500"/>
            <a:ext cx="1981200" cy="355600"/>
            <a:chOff x="3594100" y="2984500"/>
            <a:chExt cx="1981200" cy="3556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6491355-F101-CCDA-AF8E-E2A1CEAAF0BE}"/>
                </a:ext>
              </a:extLst>
            </p:cNvPr>
            <p:cNvCxnSpPr/>
            <p:nvPr/>
          </p:nvCxnSpPr>
          <p:spPr>
            <a:xfrm>
              <a:off x="3594100" y="2984500"/>
              <a:ext cx="1981200" cy="0"/>
            </a:xfrm>
            <a:prstGeom prst="straightConnector1">
              <a:avLst/>
            </a:prstGeom>
            <a:ln w="38100">
              <a:solidFill>
                <a:srgbClr val="0C22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F58A5F3-9FBD-63E8-DF15-9B6EA65D09C2}"/>
                </a:ext>
              </a:extLst>
            </p:cNvPr>
            <p:cNvCxnSpPr/>
            <p:nvPr/>
          </p:nvCxnSpPr>
          <p:spPr>
            <a:xfrm flipV="1">
              <a:off x="3898900" y="2984500"/>
              <a:ext cx="0" cy="355600"/>
            </a:xfrm>
            <a:prstGeom prst="line">
              <a:avLst/>
            </a:prstGeom>
            <a:ln w="38100">
              <a:solidFill>
                <a:srgbClr val="0C22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437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Technical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1"/>
            <a:ext cx="6697804" cy="391433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Hardware is also replaced to improve timing and spatial precision of ECAL.</a:t>
            </a:r>
          </a:p>
          <a:p>
            <a:pPr>
              <a:lnSpc>
                <a:spcPct val="120000"/>
              </a:lnSpc>
              <a:spcBef>
                <a:spcPts val="1600"/>
              </a:spcBef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I’ve been working on running systems tests for new suite of on/off-detector readout hardware.</a:t>
            </a:r>
          </a:p>
          <a:p>
            <a:pPr>
              <a:lnSpc>
                <a:spcPct val="120000"/>
              </a:lnSpc>
              <a:spcBef>
                <a:spcPts val="1600"/>
              </a:spcBef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Developing high-level software for executing commands on hardware</a:t>
            </a:r>
          </a:p>
          <a:p>
            <a:pPr>
              <a:lnSpc>
                <a:spcPct val="120000"/>
              </a:lnSpc>
              <a:spcBef>
                <a:spcPts val="1600"/>
              </a:spcBef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Involved in test beams and 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32DC1C-D237-30D0-DE3A-79489664323B}"/>
              </a:ext>
            </a:extLst>
          </p:cNvPr>
          <p:cNvGrpSpPr/>
          <p:nvPr/>
        </p:nvGrpSpPr>
        <p:grpSpPr>
          <a:xfrm>
            <a:off x="1348297" y="4714434"/>
            <a:ext cx="9495406" cy="2172117"/>
            <a:chOff x="1507630" y="4644990"/>
            <a:chExt cx="8913906" cy="2177829"/>
          </a:xfrm>
        </p:grpSpPr>
        <p:pic>
          <p:nvPicPr>
            <p:cNvPr id="11" name="Picture 10" descr="A diagram of a computer hardware&#10;&#10;Description automatically generated">
              <a:extLst>
                <a:ext uri="{FF2B5EF4-FFF2-40B4-BE49-F238E27FC236}">
                  <a16:creationId xmlns:a16="http://schemas.microsoft.com/office/drawing/2014/main" id="{DD638653-FB4B-AADD-A4F6-D41C9199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7630" y="4644990"/>
              <a:ext cx="8913906" cy="217782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EEBA5C-3EB7-2518-DE45-3AB6208EA416}"/>
                </a:ext>
              </a:extLst>
            </p:cNvPr>
            <p:cNvSpPr txBox="1"/>
            <p:nvPr/>
          </p:nvSpPr>
          <p:spPr>
            <a:xfrm>
              <a:off x="9115548" y="6450074"/>
              <a:ext cx="1274548" cy="3291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FPGA &amp; ELM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441DA8-16BD-0121-FB9F-E13931FD786E}"/>
              </a:ext>
            </a:extLst>
          </p:cNvPr>
          <p:cNvGrpSpPr/>
          <p:nvPr/>
        </p:nvGrpSpPr>
        <p:grpSpPr>
          <a:xfrm>
            <a:off x="7283535" y="1199061"/>
            <a:ext cx="4672517" cy="3100008"/>
            <a:chOff x="8366948" y="4367635"/>
            <a:chExt cx="3565076" cy="2365270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434C398B-2CDC-E848-714B-D466CE88EE49}"/>
                </a:ext>
              </a:extLst>
            </p:cNvPr>
            <p:cNvSpPr/>
            <p:nvPr/>
          </p:nvSpPr>
          <p:spPr>
            <a:xfrm>
              <a:off x="9340632" y="6454044"/>
              <a:ext cx="646518" cy="278861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C22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APD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BBDD23-70DA-D5FA-C11E-8BB1E66AB010}"/>
                </a:ext>
              </a:extLst>
            </p:cNvPr>
            <p:cNvGrpSpPr/>
            <p:nvPr/>
          </p:nvGrpSpPr>
          <p:grpSpPr>
            <a:xfrm>
              <a:off x="8366948" y="4367635"/>
              <a:ext cx="3565076" cy="2239748"/>
              <a:chOff x="8366948" y="4367635"/>
              <a:chExt cx="3565076" cy="2239748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3D6CFF2-AB8B-76E5-11F7-15A45BB0E069}"/>
                  </a:ext>
                </a:extLst>
              </p:cNvPr>
              <p:cNvSpPr/>
              <p:nvPr/>
            </p:nvSpPr>
            <p:spPr>
              <a:xfrm>
                <a:off x="8991600" y="5997388"/>
                <a:ext cx="1541929" cy="340659"/>
              </a:xfrm>
              <a:custGeom>
                <a:avLst/>
                <a:gdLst>
                  <a:gd name="connsiteX0" fmla="*/ 0 w 1541929"/>
                  <a:gd name="connsiteY0" fmla="*/ 340659 h 340659"/>
                  <a:gd name="connsiteX1" fmla="*/ 1192306 w 1541929"/>
                  <a:gd name="connsiteY1" fmla="*/ 340659 h 340659"/>
                  <a:gd name="connsiteX2" fmla="*/ 1541929 w 1541929"/>
                  <a:gd name="connsiteY2" fmla="*/ 0 h 340659"/>
                  <a:gd name="connsiteX3" fmla="*/ 394447 w 1541929"/>
                  <a:gd name="connsiteY3" fmla="*/ 0 h 340659"/>
                  <a:gd name="connsiteX4" fmla="*/ 0 w 1541929"/>
                  <a:gd name="connsiteY4" fmla="*/ 340659 h 34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29" h="340659">
                    <a:moveTo>
                      <a:pt x="0" y="340659"/>
                    </a:moveTo>
                    <a:lnTo>
                      <a:pt x="1192306" y="340659"/>
                    </a:lnTo>
                    <a:lnTo>
                      <a:pt x="1541929" y="0"/>
                    </a:lnTo>
                    <a:lnTo>
                      <a:pt x="394447" y="0"/>
                    </a:lnTo>
                    <a:lnTo>
                      <a:pt x="0" y="34065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C001939-61D6-BFE6-E022-4A4AD26C3642}"/>
                  </a:ext>
                </a:extLst>
              </p:cNvPr>
              <p:cNvGrpSpPr/>
              <p:nvPr/>
            </p:nvGrpSpPr>
            <p:grpSpPr>
              <a:xfrm>
                <a:off x="8973669" y="4957482"/>
                <a:ext cx="1524000" cy="1332294"/>
                <a:chOff x="8982634" y="5262282"/>
                <a:chExt cx="1524000" cy="1332294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8D283A0-5448-340A-DF2D-69F48E2BD89A}"/>
                    </a:ext>
                  </a:extLst>
                </p:cNvPr>
                <p:cNvSpPr/>
                <p:nvPr/>
              </p:nvSpPr>
              <p:spPr>
                <a:xfrm>
                  <a:off x="9342219" y="5279104"/>
                  <a:ext cx="1080000" cy="1080000"/>
                </a:xfrm>
                <a:prstGeom prst="rect">
                  <a:avLst/>
                </a:prstGeom>
                <a:solidFill>
                  <a:srgbClr val="FFC000">
                    <a:alpha val="6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A0D1456-B324-7736-ABB4-6F31E3C410C2}"/>
                    </a:ext>
                  </a:extLst>
                </p:cNvPr>
                <p:cNvSpPr/>
                <p:nvPr/>
              </p:nvSpPr>
              <p:spPr>
                <a:xfrm>
                  <a:off x="9287373" y="5330181"/>
                  <a:ext cx="1080000" cy="1080000"/>
                </a:xfrm>
                <a:prstGeom prst="rect">
                  <a:avLst/>
                </a:prstGeom>
                <a:solidFill>
                  <a:srgbClr val="FFC000">
                    <a:alpha val="6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78B0903-5448-936F-A76C-88BA6C179E41}"/>
                    </a:ext>
                  </a:extLst>
                </p:cNvPr>
                <p:cNvSpPr/>
                <p:nvPr/>
              </p:nvSpPr>
              <p:spPr>
                <a:xfrm>
                  <a:off x="9214597" y="5391646"/>
                  <a:ext cx="1080000" cy="1080000"/>
                </a:xfrm>
                <a:prstGeom prst="rect">
                  <a:avLst/>
                </a:prstGeom>
                <a:solidFill>
                  <a:srgbClr val="FFC000">
                    <a:alpha val="6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3DA57A-3B06-A765-9465-907AB16AB0AE}"/>
                    </a:ext>
                  </a:extLst>
                </p:cNvPr>
                <p:cNvSpPr/>
                <p:nvPr/>
              </p:nvSpPr>
              <p:spPr>
                <a:xfrm>
                  <a:off x="9132856" y="5453111"/>
                  <a:ext cx="1080000" cy="1080000"/>
                </a:xfrm>
                <a:prstGeom prst="rect">
                  <a:avLst/>
                </a:prstGeom>
                <a:solidFill>
                  <a:srgbClr val="FFC000">
                    <a:alpha val="6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4DC7E04-2B10-F049-C6EB-6B343D032A1C}"/>
                    </a:ext>
                  </a:extLst>
                </p:cNvPr>
                <p:cNvSpPr/>
                <p:nvPr/>
              </p:nvSpPr>
              <p:spPr>
                <a:xfrm>
                  <a:off x="9051115" y="5514576"/>
                  <a:ext cx="1080000" cy="1080000"/>
                </a:xfrm>
                <a:prstGeom prst="rect">
                  <a:avLst/>
                </a:prstGeom>
                <a:solidFill>
                  <a:srgbClr val="FFC000">
                    <a:alpha val="6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C2240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VFE</a:t>
                  </a:r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E2A4C6BA-0286-65B6-CD9D-2C553FDCB9A0}"/>
                    </a:ext>
                  </a:extLst>
                </p:cNvPr>
                <p:cNvSpPr/>
                <p:nvPr/>
              </p:nvSpPr>
              <p:spPr>
                <a:xfrm>
                  <a:off x="8982634" y="5262282"/>
                  <a:ext cx="1524000" cy="268942"/>
                </a:xfrm>
                <a:custGeom>
                  <a:avLst/>
                  <a:gdLst>
                    <a:gd name="connsiteX0" fmla="*/ 0 w 1470212"/>
                    <a:gd name="connsiteY0" fmla="*/ 268942 h 268942"/>
                    <a:gd name="connsiteX1" fmla="*/ 376518 w 1470212"/>
                    <a:gd name="connsiteY1" fmla="*/ 0 h 268942"/>
                    <a:gd name="connsiteX2" fmla="*/ 1470212 w 1470212"/>
                    <a:gd name="connsiteY2" fmla="*/ 0 h 268942"/>
                    <a:gd name="connsiteX3" fmla="*/ 1272989 w 1470212"/>
                    <a:gd name="connsiteY3" fmla="*/ 268942 h 268942"/>
                    <a:gd name="connsiteX4" fmla="*/ 0 w 1470212"/>
                    <a:gd name="connsiteY4" fmla="*/ 268942 h 268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0212" h="268942">
                      <a:moveTo>
                        <a:pt x="0" y="268942"/>
                      </a:moveTo>
                      <a:lnTo>
                        <a:pt x="376518" y="0"/>
                      </a:lnTo>
                      <a:lnTo>
                        <a:pt x="1470212" y="0"/>
                      </a:lnTo>
                      <a:lnTo>
                        <a:pt x="1272989" y="268942"/>
                      </a:lnTo>
                      <a:lnTo>
                        <a:pt x="0" y="268942"/>
                      </a:lnTo>
                      <a:close/>
                    </a:path>
                  </a:pathLst>
                </a:custGeom>
                <a:solidFill>
                  <a:srgbClr val="D4F2D8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C2240"/>
                      </a:solidFill>
                      <a:latin typeface="CMU Serif Roman" panose="02000603000000000000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  FE</a:t>
                  </a:r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375CDF-8AA3-4CC6-62FB-FACE7F984BC1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9663891" y="6351241"/>
                <a:ext cx="0" cy="172518"/>
              </a:xfrm>
              <a:prstGeom prst="line">
                <a:avLst/>
              </a:prstGeom>
              <a:ln w="19050">
                <a:solidFill>
                  <a:srgbClr val="0C22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8E927CF-3A08-3326-3FDE-417ED8AB045F}"/>
                  </a:ext>
                </a:extLst>
              </p:cNvPr>
              <p:cNvSpPr/>
              <p:nvPr/>
            </p:nvSpPr>
            <p:spPr>
              <a:xfrm>
                <a:off x="10838329" y="4607859"/>
                <a:ext cx="1093695" cy="906445"/>
              </a:xfrm>
              <a:prstGeom prst="rect">
                <a:avLst/>
              </a:prstGeom>
              <a:solidFill>
                <a:srgbClr val="54C1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C22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BCP           </a:t>
                </a:r>
              </a:p>
            </p:txBody>
          </p: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7E4CC525-02CF-01A6-5514-12EC0E6B8346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flipV="1">
                <a:off x="9873253" y="4607859"/>
                <a:ext cx="1511924" cy="349624"/>
              </a:xfrm>
              <a:prstGeom prst="bentConnector4">
                <a:avLst>
                  <a:gd name="adj1" fmla="val -696"/>
                  <a:gd name="adj2" fmla="val 165385"/>
                </a:avLst>
              </a:prstGeom>
              <a:ln w="12700">
                <a:solidFill>
                  <a:srgbClr val="0C22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747937-E72A-4A1C-DE94-EB95A5007F3F}"/>
                  </a:ext>
                </a:extLst>
              </p:cNvPr>
              <p:cNvSpPr txBox="1"/>
              <p:nvPr/>
            </p:nvSpPr>
            <p:spPr>
              <a:xfrm>
                <a:off x="10120970" y="6192856"/>
                <a:ext cx="1079999" cy="414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Passive Motherboard</a:t>
                </a:r>
              </a:p>
            </p:txBody>
          </p:sp>
          <p:sp>
            <p:nvSpPr>
              <p:cNvPr id="38" name="Left Brace 37">
                <a:extLst>
                  <a:ext uri="{FF2B5EF4-FFF2-40B4-BE49-F238E27FC236}">
                    <a16:creationId xmlns:a16="http://schemas.microsoft.com/office/drawing/2014/main" id="{06556E3F-49DC-E4EB-E41F-E8FD0B571C76}"/>
                  </a:ext>
                </a:extLst>
              </p:cNvPr>
              <p:cNvSpPr/>
              <p:nvPr/>
            </p:nvSpPr>
            <p:spPr>
              <a:xfrm>
                <a:off x="8677835" y="4957482"/>
                <a:ext cx="295834" cy="1496562"/>
              </a:xfrm>
              <a:prstGeom prst="leftBrace">
                <a:avLst/>
              </a:prstGeom>
              <a:ln>
                <a:solidFill>
                  <a:srgbClr val="0C22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F59404-D36F-AA34-2E84-48CFE77C10A5}"/>
                  </a:ext>
                </a:extLst>
              </p:cNvPr>
              <p:cNvSpPr txBox="1"/>
              <p:nvPr/>
            </p:nvSpPr>
            <p:spPr>
              <a:xfrm rot="16200000">
                <a:off x="7889093" y="5592749"/>
                <a:ext cx="12634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Trigger tower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D5A4F0-0B9E-8FE4-24F3-B449BEEAC0CD}"/>
                  </a:ext>
                </a:extLst>
              </p:cNvPr>
              <p:cNvSpPr txBox="1"/>
              <p:nvPr/>
            </p:nvSpPr>
            <p:spPr>
              <a:xfrm>
                <a:off x="9829094" y="4367635"/>
                <a:ext cx="261983" cy="21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x3</a:t>
                </a:r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44DB8-DEEB-6B69-6A5B-719210DA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66393"/>
            <a:ext cx="431550" cy="365125"/>
          </a:xfrm>
        </p:spPr>
        <p:txBody>
          <a:bodyPr/>
          <a:lstStyle/>
          <a:p>
            <a:fld id="{CA08304B-578E-B84D-8D62-C3895E12D40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15640</TotalTime>
  <Words>4657</Words>
  <Application>Microsoft Macintosh PowerPoint</Application>
  <PresentationFormat>Widescreen</PresentationFormat>
  <Paragraphs>644</Paragraphs>
  <Slides>46</Slides>
  <Notes>46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??</vt:lpstr>
      <vt:lpstr>Arial</vt:lpstr>
      <vt:lpstr>Calibri</vt:lpstr>
      <vt:lpstr>Calibri Light</vt:lpstr>
      <vt:lpstr>Cambria Math</vt:lpstr>
      <vt:lpstr>CMU SERIF ROMAN</vt:lpstr>
      <vt:lpstr>CMU SERIF ROMAN</vt:lpstr>
      <vt:lpstr>Office Theme</vt:lpstr>
      <vt:lpstr>Search for an exotic Higgs boson decay to two pseudoscalar bosons with a four photon final state  Oral Candidacy Proposal  December 13, 2023</vt:lpstr>
      <vt:lpstr>PowerPoint Presentation</vt:lpstr>
      <vt:lpstr>  The Standard Model and Beyond</vt:lpstr>
      <vt:lpstr>  Beyond the Standard Model</vt:lpstr>
      <vt:lpstr>PowerPoint Presentation</vt:lpstr>
      <vt:lpstr>  The Large Hadron Collider (LHC)</vt:lpstr>
      <vt:lpstr>  Compact Muon Solenoid (CMS)</vt:lpstr>
      <vt:lpstr>  Phase II ECAL Upgrade</vt:lpstr>
      <vt:lpstr>  Technical Work</vt:lpstr>
      <vt:lpstr>  Technical Work (cont.)</vt:lpstr>
      <vt:lpstr>PowerPoint Presentation</vt:lpstr>
      <vt:lpstr>  Introduction to Analysis</vt:lpstr>
      <vt:lpstr>PowerPoint Presentation</vt:lpstr>
      <vt:lpstr>  Sample Generation</vt:lpstr>
      <vt:lpstr>PowerPoint Presentation</vt:lpstr>
      <vt:lpstr>  Choosing Candidate Photons</vt:lpstr>
      <vt:lpstr>  Choosing Candidate Photons</vt:lpstr>
      <vt:lpstr>  Selections</vt:lpstr>
      <vt:lpstr>  Results of Selections</vt:lpstr>
      <vt:lpstr>  Results of Selections</vt:lpstr>
      <vt:lpstr>  Results of Selections</vt:lpstr>
      <vt:lpstr>  Event Selection BDT</vt:lpstr>
      <vt:lpstr>  Applying the Event Selection BDT</vt:lpstr>
      <vt:lpstr>  BDT Score Categorization</vt:lpstr>
      <vt:lpstr>PowerPoint Presentation</vt:lpstr>
      <vt:lpstr>  Signal Modelling</vt:lpstr>
      <vt:lpstr>PowerPoint Presentation</vt:lpstr>
      <vt:lpstr>  Advancements on Previous Studies</vt:lpstr>
      <vt:lpstr>PowerPoint Presentation</vt:lpstr>
      <vt:lpstr>  Summary</vt:lpstr>
      <vt:lpstr>Thank You!</vt:lpstr>
      <vt:lpstr>Backup</vt:lpstr>
      <vt:lpstr>  Backup To Do #1</vt:lpstr>
      <vt:lpstr>  Backup To Do #2</vt:lpstr>
      <vt:lpstr>  Backup To Do #3</vt:lpstr>
      <vt:lpstr>  Analysis Overview</vt:lpstr>
      <vt:lpstr>  Quick Geometry of CMS</vt:lpstr>
      <vt:lpstr>  Event Mixing</vt:lpstr>
      <vt:lpstr>  Pre-selections</vt:lpstr>
      <vt:lpstr>  Event Selection BDT</vt:lpstr>
      <vt:lpstr>  Event Selection BDT Inputs</vt:lpstr>
      <vt:lpstr>  Important BDT Input Variables</vt:lpstr>
      <vt:lpstr>  Training the Event Selection BDT</vt:lpstr>
      <vt:lpstr>  Checking the Event Selection BDT</vt:lpstr>
      <vt:lpstr>  BDT Score Categorization Details</vt:lpstr>
      <vt:lpstr>  BDT Score Category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 Castells</dc:creator>
  <cp:lastModifiedBy>Sergi Castells</cp:lastModifiedBy>
  <cp:revision>327</cp:revision>
  <dcterms:created xsi:type="dcterms:W3CDTF">2023-11-28T22:34:10Z</dcterms:created>
  <dcterms:modified xsi:type="dcterms:W3CDTF">2023-12-09T19:16:31Z</dcterms:modified>
</cp:coreProperties>
</file>